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1" r:id="rId1"/>
  </p:sldMasterIdLst>
  <p:notesMasterIdLst>
    <p:notesMasterId r:id="rId30"/>
  </p:notesMasterIdLst>
  <p:sldIdLst>
    <p:sldId id="256" r:id="rId2"/>
    <p:sldId id="257" r:id="rId3"/>
    <p:sldId id="28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3" r:id="rId18"/>
    <p:sldId id="274" r:id="rId19"/>
    <p:sldId id="270" r:id="rId20"/>
    <p:sldId id="277" r:id="rId21"/>
    <p:sldId id="275" r:id="rId22"/>
    <p:sldId id="276" r:id="rId23"/>
    <p:sldId id="284" r:id="rId24"/>
    <p:sldId id="278" r:id="rId25"/>
    <p:sldId id="279" r:id="rId26"/>
    <p:sldId id="280" r:id="rId27"/>
    <p:sldId id="281" r:id="rId28"/>
    <p:sldId id="282" r:id="rId2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Grid="0" snapToObjects="1">
      <p:cViewPr varScale="1">
        <p:scale>
          <a:sx n="104" d="100"/>
          <a:sy n="104"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4FC54-55B5-F145-AE3F-4AFE44332DE4}" type="datetimeFigureOut">
              <a:rPr lang="es-MX" smtClean="0"/>
              <a:t>17/11/20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6E5E8-34A4-1446-869D-687AABDDF9E4}" type="slidenum">
              <a:rPr lang="es-MX" smtClean="0"/>
              <a:t>‹Nº›</a:t>
            </a:fld>
            <a:endParaRPr lang="es-MX"/>
          </a:p>
        </p:txBody>
      </p:sp>
    </p:spTree>
    <p:extLst>
      <p:ext uri="{BB962C8B-B14F-4D97-AF65-F5344CB8AC3E}">
        <p14:creationId xmlns:p14="http://schemas.microsoft.com/office/powerpoint/2010/main" val="118779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7A6E5E8-34A4-1446-869D-687AABDDF9E4}" type="slidenum">
              <a:rPr lang="es-MX" smtClean="0"/>
              <a:t>3</a:t>
            </a:fld>
            <a:endParaRPr lang="es-MX"/>
          </a:p>
        </p:txBody>
      </p:sp>
    </p:spTree>
    <p:extLst>
      <p:ext uri="{BB962C8B-B14F-4D97-AF65-F5344CB8AC3E}">
        <p14:creationId xmlns:p14="http://schemas.microsoft.com/office/powerpoint/2010/main" val="1057033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7A6E5E8-34A4-1446-869D-687AABDDF9E4}" type="slidenum">
              <a:rPr lang="es-MX" smtClean="0"/>
              <a:t>20</a:t>
            </a:fld>
            <a:endParaRPr lang="es-MX"/>
          </a:p>
        </p:txBody>
      </p:sp>
    </p:spTree>
    <p:extLst>
      <p:ext uri="{BB962C8B-B14F-4D97-AF65-F5344CB8AC3E}">
        <p14:creationId xmlns:p14="http://schemas.microsoft.com/office/powerpoint/2010/main" val="181762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7A6E5E8-34A4-1446-869D-687AABDDF9E4}" type="slidenum">
              <a:rPr lang="es-MX" smtClean="0"/>
              <a:t>27</a:t>
            </a:fld>
            <a:endParaRPr lang="es-MX"/>
          </a:p>
        </p:txBody>
      </p:sp>
    </p:spTree>
    <p:extLst>
      <p:ext uri="{BB962C8B-B14F-4D97-AF65-F5344CB8AC3E}">
        <p14:creationId xmlns:p14="http://schemas.microsoft.com/office/powerpoint/2010/main" val="1086551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s-MX"/>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4A494CA8-8532-C74A-BAA5-099143580CA6}" type="slidenum">
              <a:rPr lang="es-MX" smtClean="0"/>
              <a:t>‹Nº›</a:t>
            </a:fld>
            <a:endParaRPr lang="es-MX"/>
          </a:p>
        </p:txBody>
      </p:sp>
    </p:spTree>
    <p:extLst>
      <p:ext uri="{BB962C8B-B14F-4D97-AF65-F5344CB8AC3E}">
        <p14:creationId xmlns:p14="http://schemas.microsoft.com/office/powerpoint/2010/main" val="310487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FEBFB16-C656-554D-A09A-34EC93AE78D8}" type="datetimeFigureOut">
              <a:rPr lang="es-MX" smtClean="0"/>
              <a:t>17/11/20</a:t>
            </a:fld>
            <a:endParaRPr lang="es-MX"/>
          </a:p>
        </p:txBody>
      </p:sp>
      <p:sp>
        <p:nvSpPr>
          <p:cNvPr id="6" name="Footer Placeholder 5"/>
          <p:cNvSpPr>
            <a:spLocks noGrp="1"/>
          </p:cNvSpPr>
          <p:nvPr>
            <p:ph type="ftr" sz="quarter" idx="11"/>
          </p:nvPr>
        </p:nvSpPr>
        <p:spPr/>
        <p:txBody>
          <a:bodyPr/>
          <a:lstStyle/>
          <a:p>
            <a:endParaRPr lang="es-MX"/>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122249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4268544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3199605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2578033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EBFB16-C656-554D-A09A-34EC93AE78D8}" type="datetimeFigureOut">
              <a:rPr lang="es-MX" smtClean="0"/>
              <a:t>17/11/20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1969909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EBFB16-C656-554D-A09A-34EC93AE78D8}" type="datetimeFigureOut">
              <a:rPr lang="es-MX" smtClean="0"/>
              <a:t>17/11/20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2448058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2404208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297341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329099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FEBFB16-C656-554D-A09A-34EC93AE78D8}" type="datetimeFigureOut">
              <a:rPr lang="es-MX" smtClean="0"/>
              <a:t>17/11/20</a:t>
            </a:fld>
            <a:endParaRPr lang="es-MX"/>
          </a:p>
        </p:txBody>
      </p:sp>
      <p:sp>
        <p:nvSpPr>
          <p:cNvPr id="5" name="Footer Placeholder 4"/>
          <p:cNvSpPr>
            <a:spLocks noGrp="1"/>
          </p:cNvSpPr>
          <p:nvPr>
            <p:ph type="ftr" sz="quarter" idx="11"/>
          </p:nvPr>
        </p:nvSpPr>
        <p:spPr/>
        <p:txBody>
          <a:bodyPr/>
          <a:lstStyle/>
          <a:p>
            <a:endParaRPr lang="es-MX"/>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413741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FEBFB16-C656-554D-A09A-34EC93AE78D8}" type="datetimeFigureOut">
              <a:rPr lang="es-MX" smtClean="0"/>
              <a:t>17/11/20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183180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FEBFB16-C656-554D-A09A-34EC93AE78D8}" type="datetimeFigureOut">
              <a:rPr lang="es-MX" smtClean="0"/>
              <a:t>17/11/20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428774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FEBFB16-C656-554D-A09A-34EC93AE78D8}" type="datetimeFigureOut">
              <a:rPr lang="es-MX" smtClean="0"/>
              <a:t>17/11/20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107927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BFB16-C656-554D-A09A-34EC93AE78D8}" type="datetimeFigureOut">
              <a:rPr lang="es-MX" smtClean="0"/>
              <a:t>17/11/20</a:t>
            </a:fld>
            <a:endParaRPr lang="es-MX"/>
          </a:p>
        </p:txBody>
      </p:sp>
      <p:sp>
        <p:nvSpPr>
          <p:cNvPr id="3" name="Footer Placeholder 2"/>
          <p:cNvSpPr>
            <a:spLocks noGrp="1"/>
          </p:cNvSpPr>
          <p:nvPr>
            <p:ph type="ftr" sz="quarter" idx="11"/>
          </p:nvPr>
        </p:nvSpPr>
        <p:spPr/>
        <p:txBody>
          <a:bodyPr/>
          <a:lstStyle/>
          <a:p>
            <a:endParaRPr lang="es-MX"/>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272740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FEBFB16-C656-554D-A09A-34EC93AE78D8}" type="datetimeFigureOut">
              <a:rPr lang="es-MX" smtClean="0"/>
              <a:t>17/11/20</a:t>
            </a:fld>
            <a:endParaRPr lang="es-MX"/>
          </a:p>
        </p:txBody>
      </p:sp>
      <p:sp>
        <p:nvSpPr>
          <p:cNvPr id="6" name="Footer Placeholder 5"/>
          <p:cNvSpPr>
            <a:spLocks noGrp="1"/>
          </p:cNvSpPr>
          <p:nvPr>
            <p:ph type="ftr" sz="quarter" idx="11"/>
          </p:nvPr>
        </p:nvSpPr>
        <p:spPr/>
        <p:txBody>
          <a:bodyPr/>
          <a:lstStyle/>
          <a:p>
            <a:endParaRPr lang="es-MX"/>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30769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FEBFB16-C656-554D-A09A-34EC93AE78D8}" type="datetimeFigureOut">
              <a:rPr lang="es-MX" smtClean="0"/>
              <a:t>17/11/20</a:t>
            </a:fld>
            <a:endParaRPr lang="es-MX"/>
          </a:p>
        </p:txBody>
      </p:sp>
      <p:sp>
        <p:nvSpPr>
          <p:cNvPr id="6" name="Footer Placeholder 5"/>
          <p:cNvSpPr>
            <a:spLocks noGrp="1"/>
          </p:cNvSpPr>
          <p:nvPr>
            <p:ph type="ftr" sz="quarter" idx="11"/>
          </p:nvPr>
        </p:nvSpPr>
        <p:spPr/>
        <p:txBody>
          <a:bodyPr/>
          <a:lstStyle/>
          <a:p>
            <a:endParaRPr lang="es-MX"/>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494CA8-8532-C74A-BAA5-099143580CA6}" type="slidenum">
              <a:rPr lang="es-MX" smtClean="0"/>
              <a:t>‹Nº›</a:t>
            </a:fld>
            <a:endParaRPr lang="es-MX"/>
          </a:p>
        </p:txBody>
      </p:sp>
    </p:spTree>
    <p:extLst>
      <p:ext uri="{BB962C8B-B14F-4D97-AF65-F5344CB8AC3E}">
        <p14:creationId xmlns:p14="http://schemas.microsoft.com/office/powerpoint/2010/main" val="4187247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s-MX"/>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FEBFB16-C656-554D-A09A-34EC93AE78D8}" type="datetimeFigureOut">
              <a:rPr lang="es-MX" smtClean="0"/>
              <a:t>17/11/20</a:t>
            </a:fld>
            <a:endParaRPr lang="es-MX"/>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A494CA8-8532-C74A-BAA5-099143580CA6}" type="slidenum">
              <a:rPr lang="es-MX" smtClean="0"/>
              <a:t>‹Nº›</a:t>
            </a:fld>
            <a:endParaRPr lang="es-MX"/>
          </a:p>
        </p:txBody>
      </p:sp>
    </p:spTree>
    <p:extLst>
      <p:ext uri="{BB962C8B-B14F-4D97-AF65-F5344CB8AC3E}">
        <p14:creationId xmlns:p14="http://schemas.microsoft.com/office/powerpoint/2010/main" val="3496072721"/>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 id="2147484004" r:id="rId13"/>
    <p:sldLayoutId id="2147484005" r:id="rId14"/>
    <p:sldLayoutId id="2147484006" r:id="rId15"/>
    <p:sldLayoutId id="2147484007" r:id="rId16"/>
    <p:sldLayoutId id="214748400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legitimacioncontratoscolectivos.stps.gob.m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888BB-EA04-6D4B-A788-B4416E01678A}"/>
              </a:ext>
            </a:extLst>
          </p:cNvPr>
          <p:cNvSpPr>
            <a:spLocks noGrp="1"/>
          </p:cNvSpPr>
          <p:nvPr>
            <p:ph type="ctrTitle"/>
          </p:nvPr>
        </p:nvSpPr>
        <p:spPr>
          <a:xfrm>
            <a:off x="1154955" y="2099733"/>
            <a:ext cx="8825658" cy="2677648"/>
          </a:xfrm>
        </p:spPr>
        <p:txBody>
          <a:bodyPr>
            <a:normAutofit/>
          </a:bodyPr>
          <a:lstStyle/>
          <a:p>
            <a:r>
              <a:rPr lang="es-MX" b="1" dirty="0">
                <a:ln>
                  <a:solidFill>
                    <a:schemeClr val="tx1"/>
                  </a:solidFill>
                </a:ln>
              </a:rPr>
              <a:t>FEDERACIÓN DE TRABAJADORES DE JALISCO</a:t>
            </a:r>
          </a:p>
        </p:txBody>
      </p:sp>
      <p:sp>
        <p:nvSpPr>
          <p:cNvPr id="3" name="Subtítulo 2">
            <a:extLst>
              <a:ext uri="{FF2B5EF4-FFF2-40B4-BE49-F238E27FC236}">
                <a16:creationId xmlns:a16="http://schemas.microsoft.com/office/drawing/2014/main" id="{AF7E4144-55A5-3E48-8C5A-94CCB544F74A}"/>
              </a:ext>
            </a:extLst>
          </p:cNvPr>
          <p:cNvSpPr>
            <a:spLocks noGrp="1"/>
          </p:cNvSpPr>
          <p:nvPr>
            <p:ph type="subTitle" idx="1"/>
          </p:nvPr>
        </p:nvSpPr>
        <p:spPr/>
        <p:txBody>
          <a:bodyPr>
            <a:normAutofit fontScale="92500" lnSpcReduction="10000"/>
          </a:bodyPr>
          <a:lstStyle/>
          <a:p>
            <a:r>
              <a:rPr lang="es-MX" sz="6000" b="1" dirty="0"/>
              <a:t>C.T.M.</a:t>
            </a:r>
          </a:p>
        </p:txBody>
      </p:sp>
      <p:pic>
        <p:nvPicPr>
          <p:cNvPr id="1028" name="Picture 4" descr="CTM-Jalisco-logo_Mesa de trabajo 1">
            <a:extLst>
              <a:ext uri="{FF2B5EF4-FFF2-40B4-BE49-F238E27FC236}">
                <a16:creationId xmlns:a16="http://schemas.microsoft.com/office/drawing/2014/main" id="{C7C5673C-DCDF-C444-B950-3F23D3929A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6904" y="2584031"/>
            <a:ext cx="1573059" cy="1557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136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620148-EACB-154A-9BBA-678BCFE89536}"/>
              </a:ext>
            </a:extLst>
          </p:cNvPr>
          <p:cNvSpPr>
            <a:spLocks noGrp="1"/>
          </p:cNvSpPr>
          <p:nvPr>
            <p:ph type="title"/>
          </p:nvPr>
        </p:nvSpPr>
        <p:spPr/>
        <p:txBody>
          <a:bodyPr/>
          <a:lstStyle/>
          <a:p>
            <a:pPr algn="ctr"/>
            <a:r>
              <a:rPr lang="es-MX" b="1" dirty="0">
                <a:ln>
                  <a:solidFill>
                    <a:schemeClr val="tx1"/>
                  </a:solidFill>
                </a:ln>
                <a:solidFill>
                  <a:srgbClr val="FFC000"/>
                </a:solidFill>
              </a:rPr>
              <a:t>PASO 3</a:t>
            </a:r>
          </a:p>
        </p:txBody>
      </p:sp>
      <p:sp>
        <p:nvSpPr>
          <p:cNvPr id="3" name="Marcador de contenido 2">
            <a:extLst>
              <a:ext uri="{FF2B5EF4-FFF2-40B4-BE49-F238E27FC236}">
                <a16:creationId xmlns:a16="http://schemas.microsoft.com/office/drawing/2014/main" id="{801C9F3F-67FF-A142-B94E-056DB897EF08}"/>
              </a:ext>
            </a:extLst>
          </p:cNvPr>
          <p:cNvSpPr>
            <a:spLocks noGrp="1"/>
          </p:cNvSpPr>
          <p:nvPr>
            <p:ph idx="1"/>
          </p:nvPr>
        </p:nvSpPr>
        <p:spPr/>
        <p:txBody>
          <a:bodyPr/>
          <a:lstStyle/>
          <a:p>
            <a:pPr algn="just"/>
            <a:r>
              <a:rPr lang="es-MX" dirty="0"/>
              <a:t>El sindicato remitirá a la STPS el aviso de resultado a través de la plataforma dentro de los tres días hábiles siguientes a la fecha en que se realizó la consulta.</a:t>
            </a:r>
          </a:p>
          <a:p>
            <a:pPr algn="just"/>
            <a:r>
              <a:rPr lang="es-MX" dirty="0"/>
              <a:t>La STPS recibirá el aviso de resultado y la documentación anexa para su validación. En caso de que no realice observaciones durante los veinte días hábiles siguientes a la fecha en que se remitió el aviso, </a:t>
            </a:r>
            <a:r>
              <a:rPr lang="es-MX" b="1" dirty="0"/>
              <a:t>el contrato colectivo de trabajo se tendrá por legitimado.</a:t>
            </a:r>
            <a:r>
              <a:rPr lang="es-MX" dirty="0"/>
              <a:t> </a:t>
            </a:r>
          </a:p>
        </p:txBody>
      </p:sp>
    </p:spTree>
    <p:extLst>
      <p:ext uri="{BB962C8B-B14F-4D97-AF65-F5344CB8AC3E}">
        <p14:creationId xmlns:p14="http://schemas.microsoft.com/office/powerpoint/2010/main" val="35860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066A7D-A72E-1449-8CE5-C066C5193534}"/>
              </a:ext>
            </a:extLst>
          </p:cNvPr>
          <p:cNvSpPr>
            <a:spLocks noGrp="1"/>
          </p:cNvSpPr>
          <p:nvPr>
            <p:ph type="ctrTitle"/>
          </p:nvPr>
        </p:nvSpPr>
        <p:spPr>
          <a:xfrm>
            <a:off x="1499287" y="1493066"/>
            <a:ext cx="9105900" cy="3835400"/>
          </a:xfrm>
        </p:spPr>
        <p:txBody>
          <a:bodyPr>
            <a:normAutofit fontScale="90000"/>
          </a:bodyPr>
          <a:lstStyle/>
          <a:p>
            <a:r>
              <a:rPr lang="es-MX" sz="8000" b="1" dirty="0">
                <a:ln>
                  <a:solidFill>
                    <a:schemeClr val="tx1"/>
                  </a:solidFill>
                </a:ln>
                <a:solidFill>
                  <a:srgbClr val="FFC000"/>
                </a:solidFill>
              </a:rPr>
              <a:t>LA NUEVA CONTRATACIÓN COLECTIVA DE TRABAJO</a:t>
            </a:r>
          </a:p>
        </p:txBody>
      </p:sp>
    </p:spTree>
    <p:extLst>
      <p:ext uri="{BB962C8B-B14F-4D97-AF65-F5344CB8AC3E}">
        <p14:creationId xmlns:p14="http://schemas.microsoft.com/office/powerpoint/2010/main" val="286723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D92A98-4CEC-4C49-BF1D-AF9F5FFBE6B0}"/>
              </a:ext>
            </a:extLst>
          </p:cNvPr>
          <p:cNvSpPr>
            <a:spLocks noGrp="1"/>
          </p:cNvSpPr>
          <p:nvPr>
            <p:ph type="title"/>
          </p:nvPr>
        </p:nvSpPr>
        <p:spPr/>
        <p:txBody>
          <a:bodyPr/>
          <a:lstStyle/>
          <a:p>
            <a:r>
              <a:rPr lang="es-MX" b="1" dirty="0">
                <a:ln>
                  <a:solidFill>
                    <a:schemeClr val="tx1"/>
                  </a:solidFill>
                </a:ln>
                <a:solidFill>
                  <a:srgbClr val="FFC000"/>
                </a:solidFill>
              </a:rPr>
              <a:t>CELEBRACIÓN DE UN CCT INICIAL</a:t>
            </a:r>
          </a:p>
        </p:txBody>
      </p:sp>
      <p:sp>
        <p:nvSpPr>
          <p:cNvPr id="3" name="Marcador de texto 2">
            <a:extLst>
              <a:ext uri="{FF2B5EF4-FFF2-40B4-BE49-F238E27FC236}">
                <a16:creationId xmlns:a16="http://schemas.microsoft.com/office/drawing/2014/main" id="{E7BB0754-603E-F544-8DAE-43A69395FDFD}"/>
              </a:ext>
            </a:extLst>
          </p:cNvPr>
          <p:cNvSpPr>
            <a:spLocks noGrp="1"/>
          </p:cNvSpPr>
          <p:nvPr>
            <p:ph type="body" idx="1"/>
          </p:nvPr>
        </p:nvSpPr>
        <p:spPr/>
        <p:txBody>
          <a:bodyPr>
            <a:normAutofit fontScale="70000" lnSpcReduction="20000"/>
          </a:bodyPr>
          <a:lstStyle/>
          <a:p>
            <a:pPr marL="457200" indent="-457200" algn="just">
              <a:buAutoNum type="arabicParenR"/>
            </a:pPr>
            <a:r>
              <a:rPr lang="es-MX" b="1" dirty="0"/>
              <a:t>La fuente de trabajo se niega a negociar y celebrar un CCT y es emplazada a Huelga por firma de CCT, posterior a dicho emplazamiento llegan a un acuerdo y se registra el pacto colectivo; O</a:t>
            </a:r>
          </a:p>
          <a:p>
            <a:pPr marL="457200" indent="-457200" algn="just">
              <a:buAutoNum type="arabicParenR"/>
            </a:pPr>
            <a:r>
              <a:rPr lang="es-MX" b="1" dirty="0"/>
              <a:t>La fuente de trabajo y el Sindicato llegan a un acuerdo para la celebración de un CCT y proceden al registro del pacto colectivo. </a:t>
            </a:r>
          </a:p>
          <a:p>
            <a:pPr algn="just"/>
            <a:endParaRPr lang="es-MX" b="1" dirty="0"/>
          </a:p>
        </p:txBody>
      </p:sp>
    </p:spTree>
    <p:extLst>
      <p:ext uri="{BB962C8B-B14F-4D97-AF65-F5344CB8AC3E}">
        <p14:creationId xmlns:p14="http://schemas.microsoft.com/office/powerpoint/2010/main" val="169184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D6754-9A18-FD43-AB97-99ADAAC95C5C}"/>
              </a:ext>
            </a:extLst>
          </p:cNvPr>
          <p:cNvSpPr>
            <a:spLocks noGrp="1"/>
          </p:cNvSpPr>
          <p:nvPr>
            <p:ph type="title"/>
          </p:nvPr>
        </p:nvSpPr>
        <p:spPr/>
        <p:txBody>
          <a:bodyPr/>
          <a:lstStyle/>
          <a:p>
            <a:r>
              <a:rPr lang="es-MX" b="1" dirty="0">
                <a:ln>
                  <a:solidFill>
                    <a:schemeClr val="tx1"/>
                  </a:solidFill>
                </a:ln>
                <a:solidFill>
                  <a:srgbClr val="FFC000"/>
                </a:solidFill>
              </a:rPr>
              <a:t>Emplazamiento a Huelga por firma de CCT</a:t>
            </a:r>
          </a:p>
        </p:txBody>
      </p:sp>
      <p:sp>
        <p:nvSpPr>
          <p:cNvPr id="3" name="Marcador de contenido 2">
            <a:extLst>
              <a:ext uri="{FF2B5EF4-FFF2-40B4-BE49-F238E27FC236}">
                <a16:creationId xmlns:a16="http://schemas.microsoft.com/office/drawing/2014/main" id="{07C054D1-AFFB-E041-BCE7-9C8A257E718A}"/>
              </a:ext>
            </a:extLst>
          </p:cNvPr>
          <p:cNvSpPr>
            <a:spLocks noGrp="1"/>
          </p:cNvSpPr>
          <p:nvPr>
            <p:ph idx="1"/>
          </p:nvPr>
        </p:nvSpPr>
        <p:spPr/>
        <p:txBody>
          <a:bodyPr>
            <a:normAutofit/>
          </a:bodyPr>
          <a:lstStyle/>
          <a:p>
            <a:r>
              <a:rPr lang="es-MX" dirty="0"/>
              <a:t>El Sindicato emplazante deberá obtener del CFCRL la </a:t>
            </a:r>
            <a:r>
              <a:rPr lang="es-MX" u="sng" dirty="0"/>
              <a:t>constancia de representatividad.</a:t>
            </a:r>
            <a:endParaRPr lang="es-MX" dirty="0"/>
          </a:p>
          <a:p>
            <a:r>
              <a:rPr lang="es-MX" dirty="0"/>
              <a:t>Para obtener dicha constancia, el Sindicato emplazante deberá acompañar al CFCRL </a:t>
            </a:r>
            <a:r>
              <a:rPr lang="es-MX" u="sng" dirty="0"/>
              <a:t>un listado</a:t>
            </a:r>
            <a:r>
              <a:rPr lang="es-MX" dirty="0"/>
              <a:t> de por lo menos el </a:t>
            </a:r>
            <a:r>
              <a:rPr lang="es-MX" u="sng" dirty="0"/>
              <a:t>30%</a:t>
            </a:r>
            <a:r>
              <a:rPr lang="es-MX" dirty="0"/>
              <a:t> de los trabajadores cubiertos por el CCT (sindicalizados) con los datos siguientes:</a:t>
            </a:r>
          </a:p>
          <a:p>
            <a:pPr marL="914400" lvl="1" indent="-457200">
              <a:buFont typeface="+mj-lt"/>
              <a:buAutoNum type="alphaLcParenR"/>
            </a:pPr>
            <a:r>
              <a:rPr lang="es-MX" dirty="0"/>
              <a:t>Nombre completo;</a:t>
            </a:r>
          </a:p>
          <a:p>
            <a:pPr marL="914400" lvl="1" indent="-457200">
              <a:buFont typeface="+mj-lt"/>
              <a:buAutoNum type="alphaLcParenR"/>
            </a:pPr>
            <a:r>
              <a:rPr lang="es-MX" dirty="0"/>
              <a:t>Clave Unica de Registro de Población (CURP);</a:t>
            </a:r>
          </a:p>
          <a:p>
            <a:pPr marL="914400" lvl="1" indent="-457200">
              <a:buFont typeface="+mj-lt"/>
              <a:buAutoNum type="alphaLcParenR"/>
            </a:pPr>
            <a:r>
              <a:rPr lang="es-MX" dirty="0"/>
              <a:t>Fecha de contratación del trabajador; y</a:t>
            </a:r>
          </a:p>
          <a:p>
            <a:pPr marL="914400" lvl="1" indent="-457200">
              <a:buFont typeface="+mj-lt"/>
              <a:buAutoNum type="alphaLcParenR"/>
            </a:pPr>
            <a:r>
              <a:rPr lang="es-MX" dirty="0"/>
              <a:t>Firma autógrafa del trabajador.</a:t>
            </a:r>
          </a:p>
        </p:txBody>
      </p:sp>
    </p:spTree>
    <p:extLst>
      <p:ext uri="{BB962C8B-B14F-4D97-AF65-F5344CB8AC3E}">
        <p14:creationId xmlns:p14="http://schemas.microsoft.com/office/powerpoint/2010/main" val="370565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48C20C-D34D-6140-8877-197EFE9B2B19}"/>
              </a:ext>
            </a:extLst>
          </p:cNvPr>
          <p:cNvSpPr>
            <a:spLocks noGrp="1"/>
          </p:cNvSpPr>
          <p:nvPr>
            <p:ph type="title"/>
          </p:nvPr>
        </p:nvSpPr>
        <p:spPr/>
        <p:txBody>
          <a:bodyPr>
            <a:normAutofit fontScale="90000"/>
          </a:bodyPr>
          <a:lstStyle/>
          <a:p>
            <a:r>
              <a:rPr lang="es-MX" sz="3200" b="1" dirty="0">
                <a:ln>
                  <a:solidFill>
                    <a:schemeClr val="tx1"/>
                  </a:solidFill>
                </a:ln>
                <a:solidFill>
                  <a:srgbClr val="FFC000"/>
                </a:solidFill>
              </a:rPr>
              <a:t>Una vez que el CFCRL reciba la solicitud de la </a:t>
            </a:r>
            <a:r>
              <a:rPr lang="es-MX" sz="3200" b="1" u="sng" dirty="0">
                <a:ln>
                  <a:solidFill>
                    <a:schemeClr val="tx1"/>
                  </a:solidFill>
                </a:ln>
                <a:solidFill>
                  <a:srgbClr val="FFC000"/>
                </a:solidFill>
              </a:rPr>
              <a:t>constancia de representatividad</a:t>
            </a:r>
            <a:r>
              <a:rPr lang="es-MX" sz="3200" b="1" dirty="0">
                <a:ln>
                  <a:solidFill>
                    <a:schemeClr val="tx1"/>
                  </a:solidFill>
                </a:ln>
                <a:solidFill>
                  <a:srgbClr val="FFC000"/>
                </a:solidFill>
              </a:rPr>
              <a:t> del sindicato emplazante:</a:t>
            </a:r>
          </a:p>
        </p:txBody>
      </p:sp>
      <p:sp>
        <p:nvSpPr>
          <p:cNvPr id="3" name="Marcador de contenido 2">
            <a:extLst>
              <a:ext uri="{FF2B5EF4-FFF2-40B4-BE49-F238E27FC236}">
                <a16:creationId xmlns:a16="http://schemas.microsoft.com/office/drawing/2014/main" id="{97975415-B15E-AD42-AF1B-B076ACC1E494}"/>
              </a:ext>
            </a:extLst>
          </p:cNvPr>
          <p:cNvSpPr>
            <a:spLocks noGrp="1"/>
          </p:cNvSpPr>
          <p:nvPr>
            <p:ph idx="1"/>
          </p:nvPr>
        </p:nvSpPr>
        <p:spPr/>
        <p:txBody>
          <a:bodyPr>
            <a:normAutofit fontScale="77500" lnSpcReduction="20000"/>
          </a:bodyPr>
          <a:lstStyle/>
          <a:p>
            <a:pPr marL="514350" indent="-514350" algn="just">
              <a:buFont typeface="+mj-lt"/>
              <a:buAutoNum type="alphaLcParenR"/>
            </a:pPr>
            <a:r>
              <a:rPr lang="es-MX" dirty="0"/>
              <a:t>Emitirá </a:t>
            </a:r>
            <a:r>
              <a:rPr lang="es-MX" u="sng" dirty="0"/>
              <a:t>Convocatorias</a:t>
            </a:r>
            <a:r>
              <a:rPr lang="es-MX" dirty="0"/>
              <a:t> para hacer del conocimiento de los trabajadores que un Sindicato busca la constancia para exigir la firma de un CCT.</a:t>
            </a:r>
          </a:p>
          <a:p>
            <a:pPr marL="514350" indent="-457200" algn="just">
              <a:buFont typeface="+mj-lt"/>
              <a:buAutoNum type="alphaLcParenR"/>
            </a:pPr>
            <a:r>
              <a:rPr lang="es-MX" dirty="0"/>
              <a:t>En caso de que </a:t>
            </a:r>
            <a:r>
              <a:rPr lang="es-MX" u="sng" dirty="0"/>
              <a:t>otros Sindicatos </a:t>
            </a:r>
            <a:r>
              <a:rPr lang="es-MX" dirty="0"/>
              <a:t>decidan participar en dicho procedimiento, presentarán una solicitud adhesiva acompañada de un listado (Nombre, CURP, Fecha de contratación y Firma) en el que demuestren contar con el respaldo de por lo menos el 30% de los trabajadores en los términos señalados y podrán competir por el derecho a negociar y celebrar el CCT.</a:t>
            </a:r>
          </a:p>
          <a:p>
            <a:pPr marL="514350" indent="-514350" algn="just">
              <a:buFont typeface="+mj-lt"/>
              <a:buAutoNum type="alphaLcParenR"/>
            </a:pPr>
            <a:r>
              <a:rPr lang="es-MX" dirty="0"/>
              <a:t>En caso de existir mas de un Sindicato que busque la constancia, el CFCRL organizará la </a:t>
            </a:r>
            <a:r>
              <a:rPr lang="es-MX" u="sng" dirty="0"/>
              <a:t>votación</a:t>
            </a:r>
            <a:r>
              <a:rPr lang="es-MX" dirty="0"/>
              <a:t> para determinar cuál de los Sindicatos cuenta con la representatividad de los trabajadores.</a:t>
            </a:r>
          </a:p>
          <a:p>
            <a:pPr marL="514350" indent="-514350" algn="just">
              <a:buFont typeface="+mj-lt"/>
              <a:buAutoNum type="alphaLcParenR"/>
            </a:pPr>
            <a:r>
              <a:rPr lang="es-MX" dirty="0"/>
              <a:t>Si no existe otro Sindicato interesado, el CFCRL otorgará la constancia al Sindicato solicitante; el CFCRL recabará ante las autoridades e instancia pertinentes la información necesaria para verificarque los trabajadores contemplados en el listado que presente el Sindicato solicitante representen al menos el 30% de los trabajadores al servicio del patrón del que se solicita la firma del contrato colectivo de trabajo. </a:t>
            </a:r>
          </a:p>
          <a:p>
            <a:pPr marL="514350" indent="-514350" algn="just">
              <a:buFont typeface="+mj-lt"/>
              <a:buAutoNum type="alphaLcParenR"/>
            </a:pPr>
            <a:r>
              <a:rPr lang="es-MX" dirty="0"/>
              <a:t>Vigencia de la Constancia de Representatividad = 6 meses.</a:t>
            </a:r>
          </a:p>
        </p:txBody>
      </p:sp>
    </p:spTree>
    <p:extLst>
      <p:ext uri="{BB962C8B-B14F-4D97-AF65-F5344CB8AC3E}">
        <p14:creationId xmlns:p14="http://schemas.microsoft.com/office/powerpoint/2010/main" val="2855329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BB718DA-C03A-D643-99F5-3BFA4A851B09}"/>
              </a:ext>
            </a:extLst>
          </p:cNvPr>
          <p:cNvSpPr>
            <a:spLocks noGrp="1"/>
          </p:cNvSpPr>
          <p:nvPr>
            <p:ph type="title"/>
          </p:nvPr>
        </p:nvSpPr>
        <p:spPr/>
        <p:txBody>
          <a:bodyPr>
            <a:noAutofit/>
          </a:bodyPr>
          <a:lstStyle/>
          <a:p>
            <a:r>
              <a:rPr lang="es-MX" sz="3200" b="1" dirty="0">
                <a:ln>
                  <a:solidFill>
                    <a:schemeClr val="tx1"/>
                  </a:solidFill>
                </a:ln>
                <a:solidFill>
                  <a:srgbClr val="FFC000"/>
                </a:solidFill>
              </a:rPr>
              <a:t>Celebración, Firma y Registro del CCT</a:t>
            </a:r>
            <a:r>
              <a:rPr lang="es-MX" sz="2800" b="1" dirty="0">
                <a:ln>
                  <a:solidFill>
                    <a:schemeClr val="tx1"/>
                  </a:solidFill>
                </a:ln>
                <a:solidFill>
                  <a:srgbClr val="FFC000"/>
                </a:solidFill>
              </a:rPr>
              <a:t>           –posterior al emplazamiento a Huelga por firma o sin necesidad de emplazamiento-</a:t>
            </a:r>
          </a:p>
        </p:txBody>
      </p:sp>
      <p:sp>
        <p:nvSpPr>
          <p:cNvPr id="5" name="Marcador de contenido 4">
            <a:extLst>
              <a:ext uri="{FF2B5EF4-FFF2-40B4-BE49-F238E27FC236}">
                <a16:creationId xmlns:a16="http://schemas.microsoft.com/office/drawing/2014/main" id="{D2CD71BB-E90D-344B-9308-D300CB78B884}"/>
              </a:ext>
            </a:extLst>
          </p:cNvPr>
          <p:cNvSpPr>
            <a:spLocks noGrp="1"/>
          </p:cNvSpPr>
          <p:nvPr>
            <p:ph idx="1"/>
          </p:nvPr>
        </p:nvSpPr>
        <p:spPr/>
        <p:txBody>
          <a:bodyPr/>
          <a:lstStyle/>
          <a:p>
            <a:r>
              <a:rPr lang="es-MX" dirty="0"/>
              <a:t>Una vez que el Sindicato y la Fuente de Trabajo llegaron a un acuerdo de redacción normativa, EL CFCRL verificará que su contenido sea aprobado por la mayoría (51%) de los trabajadores cubiertos por el mismo.</a:t>
            </a:r>
          </a:p>
          <a:p>
            <a:r>
              <a:rPr lang="es-MX" dirty="0"/>
              <a:t>Verificación = VOTO LIBRE, DIRECTO Y SECRETO.</a:t>
            </a:r>
          </a:p>
          <a:p>
            <a:r>
              <a:rPr lang="es-MX" dirty="0"/>
              <a:t>El </a:t>
            </a:r>
            <a:r>
              <a:rPr lang="es-MX" b="1" dirty="0"/>
              <a:t>procedimiento de consulta </a:t>
            </a:r>
            <a:r>
              <a:rPr lang="es-MX" dirty="0"/>
              <a:t>la organizará el Sindicato y el CFCRL podrá verificar que este procedimiento de consulta se realizó conforme al artículo 390 Ter de la LFT.</a:t>
            </a:r>
          </a:p>
        </p:txBody>
      </p:sp>
    </p:spTree>
    <p:extLst>
      <p:ext uri="{BB962C8B-B14F-4D97-AF65-F5344CB8AC3E}">
        <p14:creationId xmlns:p14="http://schemas.microsoft.com/office/powerpoint/2010/main" val="218223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935339-DE7E-8943-A6AC-D90CA9DF3ED8}"/>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PROCEDIMIENTO DE CONSULTA A LOS TRABAJADORES</a:t>
            </a:r>
          </a:p>
        </p:txBody>
      </p:sp>
      <p:sp>
        <p:nvSpPr>
          <p:cNvPr id="3" name="Marcador de texto 2">
            <a:extLst>
              <a:ext uri="{FF2B5EF4-FFF2-40B4-BE49-F238E27FC236}">
                <a16:creationId xmlns:a16="http://schemas.microsoft.com/office/drawing/2014/main" id="{34E874CD-57A3-3442-B8B2-E087F4E5C38A}"/>
              </a:ext>
            </a:extLst>
          </p:cNvPr>
          <p:cNvSpPr>
            <a:spLocks noGrp="1"/>
          </p:cNvSpPr>
          <p:nvPr>
            <p:ph type="body" idx="1"/>
          </p:nvPr>
        </p:nvSpPr>
        <p:spPr/>
        <p:txBody>
          <a:bodyPr/>
          <a:lstStyle/>
          <a:p>
            <a:pPr algn="ctr"/>
            <a:r>
              <a:rPr lang="es-MX" b="1" dirty="0"/>
              <a:t>Por la </a:t>
            </a:r>
            <a:r>
              <a:rPr lang="es-MX" b="1" u="sng" dirty="0"/>
              <a:t>firma</a:t>
            </a:r>
            <a:r>
              <a:rPr lang="es-MX" b="1" dirty="0"/>
              <a:t> de un CCT inicial</a:t>
            </a:r>
          </a:p>
        </p:txBody>
      </p:sp>
    </p:spTree>
    <p:extLst>
      <p:ext uri="{BB962C8B-B14F-4D97-AF65-F5344CB8AC3E}">
        <p14:creationId xmlns:p14="http://schemas.microsoft.com/office/powerpoint/2010/main" val="700092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3530A-40A5-604C-9B77-F5AF5536CE65}"/>
              </a:ext>
            </a:extLst>
          </p:cNvPr>
          <p:cNvSpPr>
            <a:spLocks noGrp="1"/>
          </p:cNvSpPr>
          <p:nvPr>
            <p:ph type="title"/>
          </p:nvPr>
        </p:nvSpPr>
        <p:spPr/>
        <p:txBody>
          <a:bodyPr/>
          <a:lstStyle/>
          <a:p>
            <a:pPr algn="ctr"/>
            <a:r>
              <a:rPr lang="es-MX" b="1" dirty="0">
                <a:ln>
                  <a:solidFill>
                    <a:schemeClr val="tx1"/>
                  </a:solidFill>
                </a:ln>
                <a:solidFill>
                  <a:srgbClr val="FFC000"/>
                </a:solidFill>
              </a:rPr>
              <a:t>AVISO DE CONSULTA</a:t>
            </a:r>
          </a:p>
        </p:txBody>
      </p:sp>
      <p:sp>
        <p:nvSpPr>
          <p:cNvPr id="3" name="Marcador de contenido 2">
            <a:extLst>
              <a:ext uri="{FF2B5EF4-FFF2-40B4-BE49-F238E27FC236}">
                <a16:creationId xmlns:a16="http://schemas.microsoft.com/office/drawing/2014/main" id="{1DE35F8F-13E4-8A48-A708-D9AEFEADDB6C}"/>
              </a:ext>
            </a:extLst>
          </p:cNvPr>
          <p:cNvSpPr>
            <a:spLocks noGrp="1"/>
          </p:cNvSpPr>
          <p:nvPr>
            <p:ph idx="1"/>
          </p:nvPr>
        </p:nvSpPr>
        <p:spPr/>
        <p:txBody>
          <a:bodyPr>
            <a:normAutofit lnSpcReduction="10000"/>
          </a:bodyPr>
          <a:lstStyle/>
          <a:p>
            <a:pPr algn="just"/>
            <a:r>
              <a:rPr lang="es-MX" dirty="0"/>
              <a:t>El Sindicato dará aviso al CFCRL –por escrito o vía electrónica- que someterá a consulta de los trabajadores la aprobación del contenido del CCT, con un mínimo de 10 días de anticipación a que se realice dicha consulta.</a:t>
            </a:r>
          </a:p>
          <a:p>
            <a:pPr algn="just"/>
            <a:r>
              <a:rPr lang="es-MX" dirty="0"/>
              <a:t>Deberá contener:</a:t>
            </a:r>
          </a:p>
          <a:p>
            <a:pPr marL="914400" lvl="1" indent="-457200" algn="just">
              <a:buFont typeface="+mj-lt"/>
              <a:buAutoNum type="arabicPeriod"/>
            </a:pPr>
            <a:r>
              <a:rPr lang="es-MX" dirty="0"/>
              <a:t>Día, hora y lugar en donde se llevará a cabo la consulta a los trabajadores mediante voto personal, libre, individual, directo y secreto; y</a:t>
            </a:r>
          </a:p>
          <a:p>
            <a:pPr marL="914400" lvl="1" indent="-457200" algn="just">
              <a:buFont typeface="+mj-lt"/>
              <a:buAutoNum type="arabicPeriod"/>
            </a:pPr>
            <a:r>
              <a:rPr lang="es-MX" dirty="0"/>
              <a:t>Anexar un ejemplar del </a:t>
            </a:r>
            <a:r>
              <a:rPr lang="es-MX" u="sng" dirty="0"/>
              <a:t>CCT inicial negociado</a:t>
            </a:r>
            <a:r>
              <a:rPr lang="es-MX" dirty="0"/>
              <a:t>, firmado por las partes.</a:t>
            </a:r>
          </a:p>
          <a:p>
            <a:pPr algn="just"/>
            <a:r>
              <a:rPr lang="es-MX" dirty="0"/>
              <a:t>El Sindicato deberá emitir una </a:t>
            </a:r>
            <a:r>
              <a:rPr lang="es-MX" u="sng" dirty="0"/>
              <a:t>convocatoria</a:t>
            </a:r>
            <a:r>
              <a:rPr lang="es-MX" dirty="0"/>
              <a:t> con por lo menos 10 días de anticipación a la consulta, sin que exceda de 15 días, señalando lugar, día y hora en que se efectuará la votación.</a:t>
            </a:r>
          </a:p>
          <a:p>
            <a:pPr algn="just"/>
            <a:endParaRPr lang="es-MX" dirty="0"/>
          </a:p>
        </p:txBody>
      </p:sp>
    </p:spTree>
    <p:extLst>
      <p:ext uri="{BB962C8B-B14F-4D97-AF65-F5344CB8AC3E}">
        <p14:creationId xmlns:p14="http://schemas.microsoft.com/office/powerpoint/2010/main" val="373719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B53B73-85B9-C54F-8431-FECFE31BD3F5}"/>
              </a:ext>
            </a:extLst>
          </p:cNvPr>
          <p:cNvSpPr>
            <a:spLocks noGrp="1"/>
          </p:cNvSpPr>
          <p:nvPr>
            <p:ph type="title"/>
          </p:nvPr>
        </p:nvSpPr>
        <p:spPr>
          <a:xfrm>
            <a:off x="1151369" y="799639"/>
            <a:ext cx="8647540" cy="683172"/>
          </a:xfrm>
        </p:spPr>
        <p:txBody>
          <a:bodyPr/>
          <a:lstStyle/>
          <a:p>
            <a:r>
              <a:rPr lang="es-MX" b="1" dirty="0">
                <a:ln>
                  <a:solidFill>
                    <a:schemeClr val="tx1"/>
                  </a:solidFill>
                </a:ln>
                <a:solidFill>
                  <a:srgbClr val="FFC000"/>
                </a:solidFill>
              </a:rPr>
              <a:t>PROCEDIMIENTO DE CONSULTA</a:t>
            </a:r>
          </a:p>
        </p:txBody>
      </p:sp>
      <p:sp>
        <p:nvSpPr>
          <p:cNvPr id="3" name="Marcador de contenido 2">
            <a:extLst>
              <a:ext uri="{FF2B5EF4-FFF2-40B4-BE49-F238E27FC236}">
                <a16:creationId xmlns:a16="http://schemas.microsoft.com/office/drawing/2014/main" id="{42E808EF-CE22-2F45-A4E0-DD118EF1AE85}"/>
              </a:ext>
            </a:extLst>
          </p:cNvPr>
          <p:cNvSpPr>
            <a:spLocks noGrp="1"/>
          </p:cNvSpPr>
          <p:nvPr>
            <p:ph sz="half" idx="1"/>
          </p:nvPr>
        </p:nvSpPr>
        <p:spPr>
          <a:xfrm>
            <a:off x="768309" y="2146301"/>
            <a:ext cx="4828744" cy="3416301"/>
          </a:xfrm>
        </p:spPr>
        <p:txBody>
          <a:bodyPr>
            <a:noAutofit/>
          </a:bodyPr>
          <a:lstStyle/>
          <a:p>
            <a:pPr marL="514350" indent="-514350" algn="just">
              <a:buFont typeface="+mj-lt"/>
              <a:buAutoNum type="alphaLcParenR"/>
            </a:pPr>
            <a:r>
              <a:rPr lang="es-MX" sz="1600" dirty="0"/>
              <a:t>El sindicato deberá poner oportunamente a disposición de los trabajadores un ejemplar impreso o electrónico </a:t>
            </a:r>
            <a:r>
              <a:rPr lang="es-MX" sz="1600" b="1" u="sng" dirty="0"/>
              <a:t>del contrato colectivo inicial</a:t>
            </a:r>
            <a:r>
              <a:rPr lang="es-MX" sz="1600" dirty="0"/>
              <a:t> que se someterá a consulta;</a:t>
            </a:r>
          </a:p>
          <a:p>
            <a:pPr marL="514350" indent="-514350" algn="just">
              <a:buFont typeface="+mj-lt"/>
              <a:buAutoNum type="alphaLcParenR"/>
            </a:pPr>
            <a:r>
              <a:rPr lang="es-MX" sz="1600" dirty="0"/>
              <a:t>La votación se llevará a cabo el día, hora y lugar señalados en la convocatoria;</a:t>
            </a:r>
          </a:p>
          <a:p>
            <a:pPr marL="514350" indent="-514350" algn="just">
              <a:buFont typeface="+mj-lt"/>
              <a:buAutoNum type="alphaLcParenR"/>
            </a:pPr>
            <a:r>
              <a:rPr lang="es-MX" sz="1600" dirty="0"/>
              <a:t>Se garantizará que el lugar que se designe para la votación sea accesible a los trabajadores y reúna las condiciones necesarias para que éstos emitan su voto de forma libre, pacífica, ágil y segura, sin que puedan ser coaccionados de forma alguna; </a:t>
            </a:r>
          </a:p>
          <a:p>
            <a:pPr marL="514350" indent="-514350" algn="just">
              <a:buFont typeface="+mj-lt"/>
              <a:buAutoNum type="alphaLcParenR"/>
            </a:pPr>
            <a:r>
              <a:rPr lang="es-MX" sz="1600" dirty="0"/>
              <a:t>El empleador no podrá tener intervención alguna durante el procedimiento de consulta;</a:t>
            </a:r>
          </a:p>
        </p:txBody>
      </p:sp>
      <p:sp>
        <p:nvSpPr>
          <p:cNvPr id="4" name="Marcador de contenido 3">
            <a:extLst>
              <a:ext uri="{FF2B5EF4-FFF2-40B4-BE49-F238E27FC236}">
                <a16:creationId xmlns:a16="http://schemas.microsoft.com/office/drawing/2014/main" id="{F9D407C6-BC10-7E40-AA98-34BBA6D09582}"/>
              </a:ext>
            </a:extLst>
          </p:cNvPr>
          <p:cNvSpPr>
            <a:spLocks noGrp="1"/>
          </p:cNvSpPr>
          <p:nvPr>
            <p:ph sz="half" idx="2"/>
          </p:nvPr>
        </p:nvSpPr>
        <p:spPr>
          <a:xfrm>
            <a:off x="6233425" y="2381079"/>
            <a:ext cx="4825159" cy="3377705"/>
          </a:xfrm>
        </p:spPr>
        <p:txBody>
          <a:bodyPr>
            <a:noAutofit/>
          </a:bodyPr>
          <a:lstStyle/>
          <a:p>
            <a:pPr marL="514350" indent="-514350" algn="just">
              <a:buFont typeface="+mj-lt"/>
              <a:buAutoNum type="alphaLcParenR" startAt="5"/>
            </a:pPr>
            <a:r>
              <a:rPr lang="es-MX" sz="1600" dirty="0"/>
              <a:t>El resultado de la votación será publicado por la directiva sindical en lugares visibles y de fácil acceso del centro de trabajo y del local sindical;</a:t>
            </a:r>
          </a:p>
          <a:p>
            <a:pPr marL="514350" indent="-514350" algn="just">
              <a:buFont typeface="+mj-lt"/>
              <a:buAutoNum type="alphaLcParenR" startAt="5"/>
            </a:pPr>
            <a:r>
              <a:rPr lang="es-MX" sz="1600" dirty="0"/>
              <a:t>El sindicato dará aviso del resultado de la votación al CFCRL dentro de los 3 días hábiles siguientes a la fecha en que se realice la consulta;</a:t>
            </a:r>
          </a:p>
          <a:p>
            <a:pPr marL="514350" indent="-514350" algn="just">
              <a:buFont typeface="+mj-lt"/>
              <a:buAutoNum type="alphaLcParenR" startAt="5"/>
            </a:pPr>
            <a:r>
              <a:rPr lang="es-MX" sz="1600" dirty="0"/>
              <a:t>Las actas de votación serán resguardadas durante 5 años; y</a:t>
            </a:r>
          </a:p>
          <a:p>
            <a:pPr marL="514350" indent="-514350" algn="just">
              <a:buFont typeface="+mj-lt"/>
              <a:buAutoNum type="alphaLcParenR" startAt="5"/>
            </a:pPr>
            <a:r>
              <a:rPr lang="es-MX" sz="1600" dirty="0"/>
              <a:t>El CFCRL podrá verificar que el procedimiento de consulta se realice conforme a los requisitos antes señalados.</a:t>
            </a:r>
          </a:p>
        </p:txBody>
      </p:sp>
    </p:spTree>
    <p:extLst>
      <p:ext uri="{BB962C8B-B14F-4D97-AF65-F5344CB8AC3E}">
        <p14:creationId xmlns:p14="http://schemas.microsoft.com/office/powerpoint/2010/main" val="3426277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E1C3F-443F-E34C-AFCB-1E81795F836E}"/>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El CCT SI cuenta con el apoyo </a:t>
            </a:r>
            <a:br>
              <a:rPr lang="es-MX" b="1" dirty="0">
                <a:ln>
                  <a:solidFill>
                    <a:schemeClr val="tx1"/>
                  </a:solidFill>
                </a:ln>
                <a:solidFill>
                  <a:srgbClr val="FFC000"/>
                </a:solidFill>
              </a:rPr>
            </a:br>
            <a:r>
              <a:rPr lang="es-MX" b="1" dirty="0">
                <a:ln>
                  <a:solidFill>
                    <a:schemeClr val="tx1"/>
                  </a:solidFill>
                </a:ln>
                <a:solidFill>
                  <a:srgbClr val="FFC000"/>
                </a:solidFill>
              </a:rPr>
              <a:t>mayoritario de los Trabajadores:</a:t>
            </a:r>
          </a:p>
        </p:txBody>
      </p:sp>
      <p:sp>
        <p:nvSpPr>
          <p:cNvPr id="3" name="Marcador de contenido 2">
            <a:extLst>
              <a:ext uri="{FF2B5EF4-FFF2-40B4-BE49-F238E27FC236}">
                <a16:creationId xmlns:a16="http://schemas.microsoft.com/office/drawing/2014/main" id="{69DB3753-7B63-814A-9E37-2939A6502D53}"/>
              </a:ext>
            </a:extLst>
          </p:cNvPr>
          <p:cNvSpPr>
            <a:spLocks noGrp="1"/>
          </p:cNvSpPr>
          <p:nvPr>
            <p:ph sz="half" idx="1"/>
          </p:nvPr>
        </p:nvSpPr>
        <p:spPr/>
        <p:txBody>
          <a:bodyPr>
            <a:normAutofit/>
          </a:bodyPr>
          <a:lstStyle/>
          <a:p>
            <a:r>
              <a:rPr lang="es-MX" dirty="0"/>
              <a:t>El CCT deberá </a:t>
            </a:r>
            <a:r>
              <a:rPr lang="es-MX" u="sng" dirty="0"/>
              <a:t>registrarse</a:t>
            </a:r>
            <a:r>
              <a:rPr lang="es-MX" dirty="0"/>
              <a:t> ante el CFCRL con la siguiente documentación:</a:t>
            </a:r>
          </a:p>
          <a:p>
            <a:pPr marL="914400" lvl="1" indent="-457200">
              <a:buFont typeface="+mj-lt"/>
              <a:buAutoNum type="arabicPeriod"/>
            </a:pPr>
            <a:r>
              <a:rPr lang="es-MX" dirty="0"/>
              <a:t>La documentación con que las partes contratantes acrediten su personalidad;</a:t>
            </a:r>
          </a:p>
          <a:p>
            <a:pPr marL="914400" lvl="1" indent="-457200">
              <a:buFont typeface="+mj-lt"/>
              <a:buAutoNum type="arabicPeriod"/>
            </a:pPr>
            <a:r>
              <a:rPr lang="es-MX"/>
              <a:t>El Contrato </a:t>
            </a:r>
            <a:r>
              <a:rPr lang="es-MX" dirty="0"/>
              <a:t>Colectivo de Trabajo;</a:t>
            </a:r>
          </a:p>
          <a:p>
            <a:pPr marL="914400" lvl="1" indent="-457200">
              <a:buFont typeface="+mj-lt"/>
              <a:buAutoNum type="arabicPeriod"/>
            </a:pPr>
            <a:r>
              <a:rPr lang="es-MX" dirty="0"/>
              <a:t>La constancia de representatividad; y</a:t>
            </a:r>
          </a:p>
          <a:p>
            <a:pPr marL="914400" lvl="1" indent="-457200">
              <a:buFont typeface="+mj-lt"/>
              <a:buAutoNum type="arabicPeriod"/>
            </a:pPr>
            <a:r>
              <a:rPr lang="es-MX" dirty="0"/>
              <a:t>El ámbito de aplicación del Contrato Colectivo.</a:t>
            </a:r>
          </a:p>
        </p:txBody>
      </p:sp>
      <p:sp>
        <p:nvSpPr>
          <p:cNvPr id="4" name="Marcador de contenido 3">
            <a:extLst>
              <a:ext uri="{FF2B5EF4-FFF2-40B4-BE49-F238E27FC236}">
                <a16:creationId xmlns:a16="http://schemas.microsoft.com/office/drawing/2014/main" id="{ED1A955D-5116-3E4A-83BF-E064E3EB99F9}"/>
              </a:ext>
            </a:extLst>
          </p:cNvPr>
          <p:cNvSpPr>
            <a:spLocks noGrp="1"/>
          </p:cNvSpPr>
          <p:nvPr>
            <p:ph sz="half" idx="2"/>
          </p:nvPr>
        </p:nvSpPr>
        <p:spPr/>
        <p:txBody>
          <a:bodyPr>
            <a:normAutofit/>
          </a:bodyPr>
          <a:lstStyle/>
          <a:p>
            <a:pPr algn="just"/>
            <a:r>
              <a:rPr lang="es-MX" dirty="0"/>
              <a:t>El CFCRL deberá resolver sobre el registro del CCT dentro de los 30 días siguientes.</a:t>
            </a:r>
          </a:p>
          <a:p>
            <a:pPr algn="just"/>
            <a:r>
              <a:rPr lang="es-MX" dirty="0"/>
              <a:t>La resolución será notificada a las partes</a:t>
            </a:r>
          </a:p>
          <a:p>
            <a:pPr algn="just"/>
            <a:r>
              <a:rPr lang="es-MX" dirty="0"/>
              <a:t>En el anterior modelo de Contratación Colectiva los CCT se depositan, en tanto que en el nuevo modelo los CCT se </a:t>
            </a:r>
            <a:r>
              <a:rPr lang="es-MX" u="sng" dirty="0"/>
              <a:t>registran.</a:t>
            </a:r>
            <a:endParaRPr lang="es-MX" dirty="0"/>
          </a:p>
        </p:txBody>
      </p:sp>
    </p:spTree>
    <p:extLst>
      <p:ext uri="{BB962C8B-B14F-4D97-AF65-F5344CB8AC3E}">
        <p14:creationId xmlns:p14="http://schemas.microsoft.com/office/powerpoint/2010/main" val="243019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048B61-E30F-8344-B96E-E4F9EA56298B}"/>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EL NUEVO MODELO LABORAL DE CONTRATACIÓN COLECTIVA BASES</a:t>
            </a:r>
          </a:p>
        </p:txBody>
      </p:sp>
      <p:sp>
        <p:nvSpPr>
          <p:cNvPr id="3" name="Marcador de contenido 2">
            <a:extLst>
              <a:ext uri="{FF2B5EF4-FFF2-40B4-BE49-F238E27FC236}">
                <a16:creationId xmlns:a16="http://schemas.microsoft.com/office/drawing/2014/main" id="{D19C9C17-F73C-C242-B1F8-FF2B28D016C7}"/>
              </a:ext>
            </a:extLst>
          </p:cNvPr>
          <p:cNvSpPr>
            <a:spLocks noGrp="1"/>
          </p:cNvSpPr>
          <p:nvPr>
            <p:ph idx="1"/>
          </p:nvPr>
        </p:nvSpPr>
        <p:spPr/>
        <p:txBody>
          <a:bodyPr>
            <a:normAutofit lnSpcReduction="10000"/>
          </a:bodyPr>
          <a:lstStyle/>
          <a:p>
            <a:pPr marL="0" indent="0">
              <a:buNone/>
            </a:pPr>
            <a:r>
              <a:rPr lang="es-MX" dirty="0"/>
              <a:t>Los principios garantes de la libertad y democracia sindical se sustentan en: </a:t>
            </a:r>
          </a:p>
          <a:p>
            <a:r>
              <a:rPr lang="es-MX" dirty="0"/>
              <a:t>La reforma constitucional de febrero de 2017; </a:t>
            </a:r>
          </a:p>
          <a:p>
            <a:r>
              <a:rPr lang="es-MX" dirty="0"/>
              <a:t>El convenio sobre la libertad sindical y la protección del derecho </a:t>
            </a:r>
            <a:r>
              <a:rPr lang="es-MX"/>
              <a:t>de sindicación (</a:t>
            </a:r>
            <a:r>
              <a:rPr lang="es-MX" dirty="0"/>
              <a:t>Convenio 87 de la Organización Internacional del Trabajo, OIT); </a:t>
            </a:r>
          </a:p>
          <a:p>
            <a:r>
              <a:rPr lang="es-MX" dirty="0"/>
              <a:t>El convenio sobre el derecho de sindicación y de negociación colectiva (Convenio 98, OIT); </a:t>
            </a:r>
          </a:p>
          <a:p>
            <a:r>
              <a:rPr lang="es-MX" dirty="0"/>
              <a:t>Tratado entre los Estados Unidos Mexicanos, los Estados Unidos de América y Canadá (T-MEC, Capítulo Laboral, Artículo 23 y Anexo 23-A); y </a:t>
            </a:r>
          </a:p>
          <a:p>
            <a:r>
              <a:rPr lang="es-MX" dirty="0"/>
              <a:t>La reforma a la Ley Federal del Trabajo del primero de mayo de 2019. </a:t>
            </a:r>
          </a:p>
          <a:p>
            <a:pPr marL="0" indent="0">
              <a:buNone/>
            </a:pPr>
            <a:endParaRPr lang="es-MX" dirty="0"/>
          </a:p>
        </p:txBody>
      </p:sp>
    </p:spTree>
    <p:extLst>
      <p:ext uri="{BB962C8B-B14F-4D97-AF65-F5344CB8AC3E}">
        <p14:creationId xmlns:p14="http://schemas.microsoft.com/office/powerpoint/2010/main" val="3573933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91FA2-8F78-3245-96EA-1A79E527D056}"/>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El CCT  NO cuenta con el apoyo mayoritario de los trabajadores:</a:t>
            </a:r>
          </a:p>
        </p:txBody>
      </p:sp>
      <p:sp>
        <p:nvSpPr>
          <p:cNvPr id="4" name="Marcador de texto 3">
            <a:extLst>
              <a:ext uri="{FF2B5EF4-FFF2-40B4-BE49-F238E27FC236}">
                <a16:creationId xmlns:a16="http://schemas.microsoft.com/office/drawing/2014/main" id="{2CE91C77-C2AB-D64B-93D1-025229494EF6}"/>
              </a:ext>
            </a:extLst>
          </p:cNvPr>
          <p:cNvSpPr>
            <a:spLocks noGrp="1"/>
          </p:cNvSpPr>
          <p:nvPr>
            <p:ph type="body" idx="1"/>
          </p:nvPr>
        </p:nvSpPr>
        <p:spPr/>
        <p:txBody>
          <a:bodyPr>
            <a:normAutofit fontScale="77500" lnSpcReduction="20000"/>
          </a:bodyPr>
          <a:lstStyle/>
          <a:p>
            <a:pPr algn="just"/>
            <a:r>
              <a:rPr lang="es-ES" sz="2000" b="1" dirty="0"/>
              <a:t>El Sindicato SI promovió un emplazamiento a Huelga por Revisión del CCT</a:t>
            </a:r>
            <a:endParaRPr lang="es-MX" sz="2000" b="1" dirty="0"/>
          </a:p>
        </p:txBody>
      </p:sp>
      <p:sp>
        <p:nvSpPr>
          <p:cNvPr id="3" name="Marcador de contenido 2">
            <a:extLst>
              <a:ext uri="{FF2B5EF4-FFF2-40B4-BE49-F238E27FC236}">
                <a16:creationId xmlns:a16="http://schemas.microsoft.com/office/drawing/2014/main" id="{7BDFEE08-AB80-9742-86B8-515D9721D9CA}"/>
              </a:ext>
            </a:extLst>
          </p:cNvPr>
          <p:cNvSpPr>
            <a:spLocks noGrp="1"/>
          </p:cNvSpPr>
          <p:nvPr>
            <p:ph sz="half" idx="2"/>
          </p:nvPr>
        </p:nvSpPr>
        <p:spPr/>
        <p:txBody>
          <a:bodyPr>
            <a:noAutofit/>
          </a:bodyPr>
          <a:lstStyle/>
          <a:p>
            <a:pPr marL="914400" lvl="1" indent="-457200" algn="just">
              <a:buFont typeface="+mj-lt"/>
              <a:buAutoNum type="arabicPeriod"/>
            </a:pPr>
            <a:r>
              <a:rPr lang="es-MX" sz="1200" dirty="0"/>
              <a:t>Ejercer su derecho a huelga, en caso de haber promovido el emplazamiento correspondiente, y</a:t>
            </a:r>
          </a:p>
          <a:p>
            <a:pPr marL="914400" lvl="1" indent="-457200" algn="just">
              <a:buFont typeface="+mj-lt"/>
              <a:buAutoNum type="arabicPeriod"/>
            </a:pPr>
            <a:r>
              <a:rPr lang="es-MX" sz="1200" dirty="0"/>
              <a:t>Prorrogar o ampliar el periodo de prehuelga con el objeto de continuar con la negociación y someter el acuerdo a nueva consulta.</a:t>
            </a:r>
          </a:p>
          <a:p>
            <a:pPr lvl="2" algn="just"/>
            <a:r>
              <a:rPr lang="es-MX" sz="1200" dirty="0"/>
              <a:t>Se podrá prorrogar el periodo de prehuelga hasta por </a:t>
            </a:r>
            <a:r>
              <a:rPr lang="es-MX" sz="1200" b="1" dirty="0"/>
              <a:t>15 días</a:t>
            </a:r>
            <a:r>
              <a:rPr lang="es-MX" sz="1200" dirty="0"/>
              <a:t>. </a:t>
            </a:r>
          </a:p>
          <a:p>
            <a:pPr lvl="2" algn="just"/>
            <a:r>
              <a:rPr lang="es-MX" sz="1200" dirty="0"/>
              <a:t>Cuando las circunstancias así lo ameriten, hasta por un máximo de</a:t>
            </a:r>
            <a:r>
              <a:rPr lang="es-MX" sz="1200" b="1" dirty="0"/>
              <a:t> 30 días</a:t>
            </a:r>
            <a:r>
              <a:rPr lang="es-MX" sz="1200" dirty="0"/>
              <a:t>.</a:t>
            </a:r>
          </a:p>
          <a:p>
            <a:pPr lvl="2" algn="just"/>
            <a:r>
              <a:rPr lang="es-MX" sz="1200" dirty="0"/>
              <a:t>Las partes de común acuerdo podrán prorrogar o ampliar el período de prehuelga con objeto de llegar a un acuerdo conciliatorio; no obstante, </a:t>
            </a:r>
            <a:r>
              <a:rPr lang="es-MX" sz="1200" u="sng" dirty="0"/>
              <a:t>la prórroga no podrá tener una duración que afecte derechos de terceros.</a:t>
            </a:r>
          </a:p>
        </p:txBody>
      </p:sp>
      <p:sp>
        <p:nvSpPr>
          <p:cNvPr id="5" name="Marcador de texto 4">
            <a:extLst>
              <a:ext uri="{FF2B5EF4-FFF2-40B4-BE49-F238E27FC236}">
                <a16:creationId xmlns:a16="http://schemas.microsoft.com/office/drawing/2014/main" id="{8A6A91E6-C91C-4343-B0F9-4DCB74483B98}"/>
              </a:ext>
            </a:extLst>
          </p:cNvPr>
          <p:cNvSpPr>
            <a:spLocks noGrp="1"/>
          </p:cNvSpPr>
          <p:nvPr>
            <p:ph type="body" sz="quarter" idx="3"/>
          </p:nvPr>
        </p:nvSpPr>
        <p:spPr/>
        <p:txBody>
          <a:bodyPr>
            <a:normAutofit fontScale="77500" lnSpcReduction="20000"/>
          </a:bodyPr>
          <a:lstStyle/>
          <a:p>
            <a:pPr algn="just"/>
            <a:r>
              <a:rPr lang="es-ES" sz="2000" b="1" dirty="0"/>
              <a:t>El Sindicato NO promovió un emplazamiento a Huelga por Revisión del CCT</a:t>
            </a:r>
            <a:endParaRPr lang="es-MX" sz="2000" b="1" dirty="0"/>
          </a:p>
        </p:txBody>
      </p:sp>
      <p:sp>
        <p:nvSpPr>
          <p:cNvPr id="6" name="Marcador de contenido 5">
            <a:extLst>
              <a:ext uri="{FF2B5EF4-FFF2-40B4-BE49-F238E27FC236}">
                <a16:creationId xmlns:a16="http://schemas.microsoft.com/office/drawing/2014/main" id="{A010EDA0-6BED-BC49-A4DE-7496DB50BE31}"/>
              </a:ext>
            </a:extLst>
          </p:cNvPr>
          <p:cNvSpPr>
            <a:spLocks noGrp="1"/>
          </p:cNvSpPr>
          <p:nvPr>
            <p:ph sz="quarter" idx="4"/>
          </p:nvPr>
        </p:nvSpPr>
        <p:spPr/>
        <p:txBody>
          <a:bodyPr>
            <a:normAutofit fontScale="70000" lnSpcReduction="20000"/>
          </a:bodyPr>
          <a:lstStyle/>
          <a:p>
            <a:pPr marL="0" indent="0" algn="just">
              <a:buNone/>
            </a:pPr>
            <a:r>
              <a:rPr lang="es-ES" sz="3300" dirty="0"/>
              <a:t>Tendrá que valorar cuáles fueron los motivos y circunstancias por las que NO fue aprobado su contenido, </a:t>
            </a:r>
            <a:r>
              <a:rPr lang="es-ES" sz="3300" u="sng" dirty="0"/>
              <a:t>socializarlo</a:t>
            </a:r>
            <a:r>
              <a:rPr lang="es-ES" sz="3300" dirty="0"/>
              <a:t> en </a:t>
            </a:r>
            <a:r>
              <a:rPr lang="es-ES" sz="3300" u="sng" dirty="0"/>
              <a:t>asambleas</a:t>
            </a:r>
            <a:r>
              <a:rPr lang="es-ES" sz="3300" dirty="0"/>
              <a:t> sindicales y </a:t>
            </a:r>
            <a:r>
              <a:rPr lang="es-ES" sz="3300" u="sng" dirty="0"/>
              <a:t>propaganda</a:t>
            </a:r>
            <a:r>
              <a:rPr lang="es-ES" sz="3300" dirty="0"/>
              <a:t> </a:t>
            </a:r>
            <a:r>
              <a:rPr lang="es-ES" sz="3300" u="sng" dirty="0"/>
              <a:t>obrera</a:t>
            </a:r>
            <a:r>
              <a:rPr lang="es-ES" sz="3300" dirty="0"/>
              <a:t> y así</a:t>
            </a:r>
            <a:r>
              <a:rPr lang="es-ES" sz="3300" b="1" dirty="0"/>
              <a:t> iniciar nuevamente el procedimiento </a:t>
            </a:r>
            <a:r>
              <a:rPr lang="es-ES" sz="3300" dirty="0"/>
              <a:t>de consulta a los trabajadores.</a:t>
            </a:r>
            <a:endParaRPr lang="es-MX" sz="3300" dirty="0"/>
          </a:p>
          <a:p>
            <a:pPr marL="0" indent="0" algn="just">
              <a:buNone/>
            </a:pPr>
            <a:endParaRPr lang="es-MX" dirty="0"/>
          </a:p>
        </p:txBody>
      </p:sp>
    </p:spTree>
    <p:extLst>
      <p:ext uri="{BB962C8B-B14F-4D97-AF65-F5344CB8AC3E}">
        <p14:creationId xmlns:p14="http://schemas.microsoft.com/office/powerpoint/2010/main" val="76664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84CDD1-4FA9-9B44-9119-8C57E843A07E}"/>
              </a:ext>
            </a:extLst>
          </p:cNvPr>
          <p:cNvSpPr>
            <a:spLocks noGrp="1"/>
          </p:cNvSpPr>
          <p:nvPr>
            <p:ph type="title"/>
          </p:nvPr>
        </p:nvSpPr>
        <p:spPr/>
        <p:txBody>
          <a:bodyPr/>
          <a:lstStyle/>
          <a:p>
            <a:r>
              <a:rPr lang="es-MX" b="1" dirty="0">
                <a:ln>
                  <a:solidFill>
                    <a:schemeClr val="tx1"/>
                  </a:solidFill>
                </a:ln>
                <a:solidFill>
                  <a:srgbClr val="FFC000"/>
                </a:solidFill>
              </a:rPr>
              <a:t>CONVENIO DE REVISIÓN DEL CCT</a:t>
            </a:r>
          </a:p>
        </p:txBody>
      </p:sp>
      <p:sp>
        <p:nvSpPr>
          <p:cNvPr id="3" name="Marcador de texto 2">
            <a:extLst>
              <a:ext uri="{FF2B5EF4-FFF2-40B4-BE49-F238E27FC236}">
                <a16:creationId xmlns:a16="http://schemas.microsoft.com/office/drawing/2014/main" id="{CF16DB38-14F9-0740-8721-4B08B225F370}"/>
              </a:ext>
            </a:extLst>
          </p:cNvPr>
          <p:cNvSpPr>
            <a:spLocks noGrp="1"/>
          </p:cNvSpPr>
          <p:nvPr>
            <p:ph type="body" idx="1"/>
          </p:nvPr>
        </p:nvSpPr>
        <p:spPr/>
        <p:txBody>
          <a:bodyPr/>
          <a:lstStyle/>
          <a:p>
            <a:r>
              <a:rPr lang="es-MX" b="1" dirty="0"/>
              <a:t>Revisión integral del clausulado del Contrato Colectivo llevado a cabo cada dos años</a:t>
            </a:r>
          </a:p>
        </p:txBody>
      </p:sp>
    </p:spTree>
    <p:extLst>
      <p:ext uri="{BB962C8B-B14F-4D97-AF65-F5344CB8AC3E}">
        <p14:creationId xmlns:p14="http://schemas.microsoft.com/office/powerpoint/2010/main" val="3775253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A75DB-33C9-B645-BF70-94C483E02E7E}"/>
              </a:ext>
            </a:extLst>
          </p:cNvPr>
          <p:cNvSpPr>
            <a:spLocks noGrp="1"/>
          </p:cNvSpPr>
          <p:nvPr>
            <p:ph type="title"/>
          </p:nvPr>
        </p:nvSpPr>
        <p:spPr/>
        <p:txBody>
          <a:bodyPr/>
          <a:lstStyle/>
          <a:p>
            <a:r>
              <a:rPr lang="es-MX" b="1" dirty="0">
                <a:ln>
                  <a:solidFill>
                    <a:schemeClr val="tx1"/>
                  </a:solidFill>
                </a:ln>
                <a:solidFill>
                  <a:srgbClr val="FFC000"/>
                </a:solidFill>
              </a:rPr>
              <a:t>Convenio de Revisión del CCT</a:t>
            </a:r>
          </a:p>
        </p:txBody>
      </p:sp>
      <p:sp>
        <p:nvSpPr>
          <p:cNvPr id="3" name="Marcador de texto 2">
            <a:extLst>
              <a:ext uri="{FF2B5EF4-FFF2-40B4-BE49-F238E27FC236}">
                <a16:creationId xmlns:a16="http://schemas.microsoft.com/office/drawing/2014/main" id="{67143443-926F-AC4E-801A-5E3731513982}"/>
              </a:ext>
            </a:extLst>
          </p:cNvPr>
          <p:cNvSpPr>
            <a:spLocks noGrp="1"/>
          </p:cNvSpPr>
          <p:nvPr>
            <p:ph type="body" idx="1"/>
          </p:nvPr>
        </p:nvSpPr>
        <p:spPr/>
        <p:txBody>
          <a:bodyPr>
            <a:normAutofit/>
          </a:bodyPr>
          <a:lstStyle/>
          <a:p>
            <a:r>
              <a:rPr lang="es-MX" dirty="0"/>
              <a:t>Con emplazamiento a Huelga</a:t>
            </a:r>
          </a:p>
        </p:txBody>
      </p:sp>
      <p:sp>
        <p:nvSpPr>
          <p:cNvPr id="4" name="Marcador de contenido 3">
            <a:extLst>
              <a:ext uri="{FF2B5EF4-FFF2-40B4-BE49-F238E27FC236}">
                <a16:creationId xmlns:a16="http://schemas.microsoft.com/office/drawing/2014/main" id="{8F34D709-FE08-DE46-8608-F1F999D7FF37}"/>
              </a:ext>
            </a:extLst>
          </p:cNvPr>
          <p:cNvSpPr>
            <a:spLocks noGrp="1"/>
          </p:cNvSpPr>
          <p:nvPr>
            <p:ph sz="half" idx="2"/>
          </p:nvPr>
        </p:nvSpPr>
        <p:spPr>
          <a:xfrm>
            <a:off x="1154954" y="3212325"/>
            <a:ext cx="4825158" cy="2988449"/>
          </a:xfrm>
        </p:spPr>
        <p:txBody>
          <a:bodyPr>
            <a:normAutofit fontScale="92500" lnSpcReduction="20000"/>
          </a:bodyPr>
          <a:lstStyle/>
          <a:p>
            <a:pPr algn="just"/>
            <a:r>
              <a:rPr lang="es-MX" sz="1900" dirty="0"/>
              <a:t>El Sindicato emplazante deberá anexar a su pliego de peticiones </a:t>
            </a:r>
            <a:r>
              <a:rPr lang="es-MX" sz="1900" u="sng" dirty="0"/>
              <a:t>el Certificado de Registro</a:t>
            </a:r>
            <a:r>
              <a:rPr lang="es-MX" sz="1900" dirty="0"/>
              <a:t> del contrato colectivo expedido por el CFCRL o el acuse de recibo del escrito en el que se solicitó dicho Certificado.</a:t>
            </a:r>
          </a:p>
          <a:p>
            <a:pPr algn="just"/>
            <a:r>
              <a:rPr lang="es-MX" sz="1900" dirty="0"/>
              <a:t>Una vez llegado a un acuerdo, el Sindicato deberá someter a consulta el contenido normativo, el cuál deberá ser aprobado por la mayoría de los trabajadores (51%) cubiertos por el mismo.</a:t>
            </a:r>
          </a:p>
          <a:p>
            <a:pPr algn="just"/>
            <a:endParaRPr lang="es-MX" dirty="0"/>
          </a:p>
        </p:txBody>
      </p:sp>
      <p:sp>
        <p:nvSpPr>
          <p:cNvPr id="5" name="Marcador de texto 4">
            <a:extLst>
              <a:ext uri="{FF2B5EF4-FFF2-40B4-BE49-F238E27FC236}">
                <a16:creationId xmlns:a16="http://schemas.microsoft.com/office/drawing/2014/main" id="{BF62018F-264C-9B40-9C88-004BEFCB5774}"/>
              </a:ext>
            </a:extLst>
          </p:cNvPr>
          <p:cNvSpPr>
            <a:spLocks noGrp="1"/>
          </p:cNvSpPr>
          <p:nvPr>
            <p:ph type="body" sz="quarter" idx="3"/>
          </p:nvPr>
        </p:nvSpPr>
        <p:spPr/>
        <p:txBody>
          <a:bodyPr>
            <a:normAutofit/>
          </a:bodyPr>
          <a:lstStyle/>
          <a:p>
            <a:r>
              <a:rPr lang="es-MX" dirty="0"/>
              <a:t>Sin emplazamiento a Huelga</a:t>
            </a:r>
          </a:p>
        </p:txBody>
      </p:sp>
      <p:sp>
        <p:nvSpPr>
          <p:cNvPr id="6" name="Marcador de contenido 5">
            <a:extLst>
              <a:ext uri="{FF2B5EF4-FFF2-40B4-BE49-F238E27FC236}">
                <a16:creationId xmlns:a16="http://schemas.microsoft.com/office/drawing/2014/main" id="{9D0830DF-02F1-174A-B077-D159756DB843}"/>
              </a:ext>
            </a:extLst>
          </p:cNvPr>
          <p:cNvSpPr>
            <a:spLocks noGrp="1"/>
          </p:cNvSpPr>
          <p:nvPr>
            <p:ph sz="quarter" idx="4"/>
          </p:nvPr>
        </p:nvSpPr>
        <p:spPr/>
        <p:txBody>
          <a:bodyPr>
            <a:normAutofit fontScale="92500" lnSpcReduction="20000"/>
          </a:bodyPr>
          <a:lstStyle/>
          <a:p>
            <a:pPr algn="just"/>
            <a:r>
              <a:rPr lang="es-MX" sz="2600" dirty="0"/>
              <a:t>El Sindicato titular del CCT deberá someter a consulta el contenido normativo, el cuál deberá ser aprobado por la mayoría de los trabajadores (51%) cubiertos por el mismo.</a:t>
            </a:r>
          </a:p>
          <a:p>
            <a:pPr marL="0" indent="0" algn="just">
              <a:buNone/>
            </a:pPr>
            <a:endParaRPr lang="es-MX" dirty="0"/>
          </a:p>
        </p:txBody>
      </p:sp>
    </p:spTree>
    <p:extLst>
      <p:ext uri="{BB962C8B-B14F-4D97-AF65-F5344CB8AC3E}">
        <p14:creationId xmlns:p14="http://schemas.microsoft.com/office/powerpoint/2010/main" val="2607432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16CC8-069E-8048-A7F8-5804B6E21778}"/>
              </a:ext>
            </a:extLst>
          </p:cNvPr>
          <p:cNvSpPr>
            <a:spLocks noGrp="1"/>
          </p:cNvSpPr>
          <p:nvPr>
            <p:ph type="title"/>
          </p:nvPr>
        </p:nvSpPr>
        <p:spPr/>
        <p:txBody>
          <a:bodyPr/>
          <a:lstStyle/>
          <a:p>
            <a:r>
              <a:rPr lang="es-MX" b="1" dirty="0">
                <a:ln>
                  <a:solidFill>
                    <a:schemeClr val="tx1"/>
                  </a:solidFill>
                </a:ln>
                <a:solidFill>
                  <a:srgbClr val="FFC000"/>
                </a:solidFill>
              </a:rPr>
              <a:t>CERTIFICADO DE REGISTRO DEL CCT</a:t>
            </a:r>
          </a:p>
        </p:txBody>
      </p:sp>
      <p:sp>
        <p:nvSpPr>
          <p:cNvPr id="3" name="Marcador de contenido 2">
            <a:extLst>
              <a:ext uri="{FF2B5EF4-FFF2-40B4-BE49-F238E27FC236}">
                <a16:creationId xmlns:a16="http://schemas.microsoft.com/office/drawing/2014/main" id="{C7381D3F-B117-CF40-9427-99E6CA909454}"/>
              </a:ext>
            </a:extLst>
          </p:cNvPr>
          <p:cNvSpPr>
            <a:spLocks noGrp="1"/>
          </p:cNvSpPr>
          <p:nvPr>
            <p:ph idx="1"/>
          </p:nvPr>
        </p:nvSpPr>
        <p:spPr/>
        <p:txBody>
          <a:bodyPr>
            <a:normAutofit lnSpcReduction="10000"/>
          </a:bodyPr>
          <a:lstStyle/>
          <a:p>
            <a:pPr algn="just"/>
            <a:r>
              <a:rPr lang="es-MX" dirty="0"/>
              <a:t>Cualquiera de las partes contratantes podrá solicitar al CFCRL la emisión de un </a:t>
            </a:r>
            <a:r>
              <a:rPr lang="es-MX" u="sng" dirty="0"/>
              <a:t>certificado de registro</a:t>
            </a:r>
            <a:r>
              <a:rPr lang="es-MX" dirty="0"/>
              <a:t> del CCT, que contendrá:</a:t>
            </a:r>
          </a:p>
          <a:p>
            <a:pPr marL="914400" lvl="1" indent="-457200" algn="just">
              <a:buFont typeface="+mj-lt"/>
              <a:buAutoNum type="arabicPeriod"/>
            </a:pPr>
            <a:r>
              <a:rPr lang="es-MX" dirty="0"/>
              <a:t>Número o folio del expediente de registro;</a:t>
            </a:r>
          </a:p>
          <a:p>
            <a:pPr marL="914400" lvl="1" indent="-457200" algn="just">
              <a:buFont typeface="+mj-lt"/>
              <a:buAutoNum type="arabicPeriod"/>
            </a:pPr>
            <a:r>
              <a:rPr lang="es-MX" dirty="0"/>
              <a:t>Las partes celebrantes;</a:t>
            </a:r>
          </a:p>
          <a:p>
            <a:pPr marL="914400" lvl="1" indent="-457200" algn="just">
              <a:buFont typeface="+mj-lt"/>
              <a:buAutoNum type="arabicPeriod"/>
            </a:pPr>
            <a:r>
              <a:rPr lang="es-MX" dirty="0"/>
              <a:t>Domicilio, y en su caso el buzón electrónico de cada una de las partes;</a:t>
            </a:r>
          </a:p>
          <a:p>
            <a:pPr marL="914400" lvl="1" indent="-457200" algn="just">
              <a:buFont typeface="+mj-lt"/>
              <a:buAutoNum type="arabicPeriod"/>
            </a:pPr>
            <a:r>
              <a:rPr lang="es-MX" dirty="0"/>
              <a:t>Ámbito de aplicación del CCT;</a:t>
            </a:r>
          </a:p>
          <a:p>
            <a:pPr marL="914400" lvl="1" indent="-457200" algn="just">
              <a:buFont typeface="+mj-lt"/>
              <a:buAutoNum type="arabicPeriod"/>
            </a:pPr>
            <a:r>
              <a:rPr lang="es-MX" dirty="0"/>
              <a:t>Fecha de la última revisión, y</a:t>
            </a:r>
          </a:p>
          <a:p>
            <a:pPr marL="914400" lvl="1" indent="-457200" algn="just">
              <a:buFont typeface="+mj-lt"/>
              <a:buAutoNum type="arabicPeriod"/>
            </a:pPr>
            <a:r>
              <a:rPr lang="es-MX" dirty="0"/>
              <a:t>Período de vigencia del CCT y su tabulador.</a:t>
            </a:r>
          </a:p>
          <a:p>
            <a:pPr algn="just"/>
            <a:r>
              <a:rPr lang="es-MX" dirty="0"/>
              <a:t>El centro deberá emitir el certificado de registro 3 días hábiles posteriores a su solicitud.</a:t>
            </a:r>
          </a:p>
        </p:txBody>
      </p:sp>
    </p:spTree>
    <p:extLst>
      <p:ext uri="{BB962C8B-B14F-4D97-AF65-F5344CB8AC3E}">
        <p14:creationId xmlns:p14="http://schemas.microsoft.com/office/powerpoint/2010/main" val="2037980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935339-DE7E-8943-A6AC-D90CA9DF3ED8}"/>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PROCEDIMIENTO DE CONSULTA A LOS TRABAJADORES</a:t>
            </a:r>
          </a:p>
        </p:txBody>
      </p:sp>
      <p:sp>
        <p:nvSpPr>
          <p:cNvPr id="3" name="Marcador de texto 2">
            <a:extLst>
              <a:ext uri="{FF2B5EF4-FFF2-40B4-BE49-F238E27FC236}">
                <a16:creationId xmlns:a16="http://schemas.microsoft.com/office/drawing/2014/main" id="{34E874CD-57A3-3442-B8B2-E087F4E5C38A}"/>
              </a:ext>
            </a:extLst>
          </p:cNvPr>
          <p:cNvSpPr>
            <a:spLocks noGrp="1"/>
          </p:cNvSpPr>
          <p:nvPr>
            <p:ph type="body" idx="1"/>
          </p:nvPr>
        </p:nvSpPr>
        <p:spPr/>
        <p:txBody>
          <a:bodyPr/>
          <a:lstStyle/>
          <a:p>
            <a:r>
              <a:rPr lang="es-MX" b="1" dirty="0"/>
              <a:t>Por la </a:t>
            </a:r>
            <a:r>
              <a:rPr lang="es-MX" b="1" u="sng" dirty="0"/>
              <a:t>revisión</a:t>
            </a:r>
            <a:r>
              <a:rPr lang="es-MX" b="1" dirty="0"/>
              <a:t> de un CCT</a:t>
            </a:r>
          </a:p>
        </p:txBody>
      </p:sp>
    </p:spTree>
    <p:extLst>
      <p:ext uri="{BB962C8B-B14F-4D97-AF65-F5344CB8AC3E}">
        <p14:creationId xmlns:p14="http://schemas.microsoft.com/office/powerpoint/2010/main" val="72135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3530A-40A5-604C-9B77-F5AF5536CE65}"/>
              </a:ext>
            </a:extLst>
          </p:cNvPr>
          <p:cNvSpPr>
            <a:spLocks noGrp="1"/>
          </p:cNvSpPr>
          <p:nvPr>
            <p:ph type="title"/>
          </p:nvPr>
        </p:nvSpPr>
        <p:spPr/>
        <p:txBody>
          <a:bodyPr/>
          <a:lstStyle/>
          <a:p>
            <a:pPr algn="ctr"/>
            <a:r>
              <a:rPr lang="es-MX" b="1" dirty="0">
                <a:ln>
                  <a:solidFill>
                    <a:schemeClr val="tx1"/>
                  </a:solidFill>
                </a:ln>
                <a:solidFill>
                  <a:srgbClr val="FFC000"/>
                </a:solidFill>
              </a:rPr>
              <a:t>AVISO DE CONSULTA</a:t>
            </a:r>
          </a:p>
        </p:txBody>
      </p:sp>
      <p:sp>
        <p:nvSpPr>
          <p:cNvPr id="3" name="Marcador de contenido 2">
            <a:extLst>
              <a:ext uri="{FF2B5EF4-FFF2-40B4-BE49-F238E27FC236}">
                <a16:creationId xmlns:a16="http://schemas.microsoft.com/office/drawing/2014/main" id="{1DE35F8F-13E4-8A48-A708-D9AEFEADDB6C}"/>
              </a:ext>
            </a:extLst>
          </p:cNvPr>
          <p:cNvSpPr>
            <a:spLocks noGrp="1"/>
          </p:cNvSpPr>
          <p:nvPr>
            <p:ph idx="1"/>
          </p:nvPr>
        </p:nvSpPr>
        <p:spPr/>
        <p:txBody>
          <a:bodyPr>
            <a:normAutofit fontScale="92500"/>
          </a:bodyPr>
          <a:lstStyle/>
          <a:p>
            <a:pPr algn="just"/>
            <a:r>
              <a:rPr lang="es-MX" dirty="0"/>
              <a:t>El Sindicato dará aviso al CFCRL –por escrito o vía electrónica- que someterá a consulta de los trabajadores la aprobación del contenido </a:t>
            </a:r>
            <a:r>
              <a:rPr lang="es-MX" u="sng" dirty="0"/>
              <a:t>en revisión</a:t>
            </a:r>
            <a:r>
              <a:rPr lang="es-MX" dirty="0"/>
              <a:t> del CCT, con un mínimo de 10 días de anticipación a que se realice dicha consulta.</a:t>
            </a:r>
          </a:p>
          <a:p>
            <a:pPr algn="just"/>
            <a:r>
              <a:rPr lang="es-MX" dirty="0"/>
              <a:t>Deberá contener:</a:t>
            </a:r>
          </a:p>
          <a:p>
            <a:pPr marL="914400" lvl="1" indent="-457200" algn="just">
              <a:buFont typeface="+mj-lt"/>
              <a:buAutoNum type="arabicPeriod"/>
            </a:pPr>
            <a:r>
              <a:rPr lang="es-MX" dirty="0"/>
              <a:t>Día, hora y lugar en donde se llevará a cabo la consulta a los trabajadores mediante voto personal, libre, individual, directo y secreto; y</a:t>
            </a:r>
          </a:p>
          <a:p>
            <a:pPr marL="914400" lvl="1" indent="-457200" algn="just">
              <a:buFont typeface="+mj-lt"/>
              <a:buAutoNum type="arabicPeriod"/>
            </a:pPr>
            <a:r>
              <a:rPr lang="es-MX" dirty="0"/>
              <a:t>Anexar un ejemplar del </a:t>
            </a:r>
            <a:r>
              <a:rPr lang="es-MX" u="sng" dirty="0"/>
              <a:t>convenio de revisión negociado</a:t>
            </a:r>
            <a:r>
              <a:rPr lang="es-MX" dirty="0"/>
              <a:t>, firmado por las partes.</a:t>
            </a:r>
          </a:p>
          <a:p>
            <a:pPr algn="just"/>
            <a:r>
              <a:rPr lang="es-MX" dirty="0"/>
              <a:t>El Sindicato deberá emitir una </a:t>
            </a:r>
            <a:r>
              <a:rPr lang="es-MX" u="sng" dirty="0"/>
              <a:t>convocatoria</a:t>
            </a:r>
            <a:r>
              <a:rPr lang="es-MX" dirty="0"/>
              <a:t> con por lo menos 10 días de anticipación a la consulta, sin que exceda de 15 días, señalando lugar, día y hora en que se efectuará la votación.</a:t>
            </a:r>
          </a:p>
          <a:p>
            <a:pPr algn="just"/>
            <a:endParaRPr lang="es-MX" dirty="0"/>
          </a:p>
        </p:txBody>
      </p:sp>
    </p:spTree>
    <p:extLst>
      <p:ext uri="{BB962C8B-B14F-4D97-AF65-F5344CB8AC3E}">
        <p14:creationId xmlns:p14="http://schemas.microsoft.com/office/powerpoint/2010/main" val="2620047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B53B73-85B9-C54F-8431-FECFE31BD3F5}"/>
              </a:ext>
            </a:extLst>
          </p:cNvPr>
          <p:cNvSpPr>
            <a:spLocks noGrp="1"/>
          </p:cNvSpPr>
          <p:nvPr>
            <p:ph type="title"/>
          </p:nvPr>
        </p:nvSpPr>
        <p:spPr/>
        <p:txBody>
          <a:bodyPr/>
          <a:lstStyle/>
          <a:p>
            <a:r>
              <a:rPr lang="es-MX" b="1" dirty="0">
                <a:ln>
                  <a:solidFill>
                    <a:schemeClr val="tx1"/>
                  </a:solidFill>
                </a:ln>
                <a:solidFill>
                  <a:srgbClr val="FFC000"/>
                </a:solidFill>
              </a:rPr>
              <a:t>PROCEDIMIENTO DE CONSULTA</a:t>
            </a:r>
          </a:p>
        </p:txBody>
      </p:sp>
      <p:sp>
        <p:nvSpPr>
          <p:cNvPr id="3" name="Marcador de contenido 2">
            <a:extLst>
              <a:ext uri="{FF2B5EF4-FFF2-40B4-BE49-F238E27FC236}">
                <a16:creationId xmlns:a16="http://schemas.microsoft.com/office/drawing/2014/main" id="{42E808EF-CE22-2F45-A4E0-DD118EF1AE85}"/>
              </a:ext>
            </a:extLst>
          </p:cNvPr>
          <p:cNvSpPr>
            <a:spLocks noGrp="1"/>
          </p:cNvSpPr>
          <p:nvPr>
            <p:ph sz="half" idx="1"/>
          </p:nvPr>
        </p:nvSpPr>
        <p:spPr>
          <a:xfrm>
            <a:off x="1154954" y="2171014"/>
            <a:ext cx="4828744" cy="3416301"/>
          </a:xfrm>
        </p:spPr>
        <p:txBody>
          <a:bodyPr>
            <a:noAutofit/>
          </a:bodyPr>
          <a:lstStyle/>
          <a:p>
            <a:pPr marL="514350" indent="-514350" algn="just">
              <a:buFont typeface="+mj-lt"/>
              <a:buAutoNum type="alphaLcParenR"/>
            </a:pPr>
            <a:r>
              <a:rPr lang="es-MX" sz="1600" dirty="0"/>
              <a:t>El sindicato deberá poner oportunamente a disposición de los trabajadores un ejemplar impreso o electrónico </a:t>
            </a:r>
            <a:r>
              <a:rPr lang="es-MX" sz="1600" b="1" u="sng" dirty="0"/>
              <a:t>del convenio de revisión </a:t>
            </a:r>
            <a:r>
              <a:rPr lang="es-MX" sz="1600" dirty="0"/>
              <a:t>que se someterá a consulta;</a:t>
            </a:r>
          </a:p>
          <a:p>
            <a:pPr marL="514350" indent="-514350" algn="just">
              <a:buFont typeface="+mj-lt"/>
              <a:buAutoNum type="alphaLcParenR"/>
            </a:pPr>
            <a:r>
              <a:rPr lang="es-MX" sz="1600" dirty="0"/>
              <a:t>La votación se llevará a cabo el día, hora y lugar señalados en la convocatoria;</a:t>
            </a:r>
          </a:p>
          <a:p>
            <a:pPr marL="514350" indent="-514350" algn="just">
              <a:buFont typeface="+mj-lt"/>
              <a:buAutoNum type="alphaLcParenR"/>
            </a:pPr>
            <a:r>
              <a:rPr lang="es-MX" sz="1600" dirty="0"/>
              <a:t>Se garantizará que el lugar que se designe para la votación sea accesible a los trabajadores y reúna las condiciones necesarias para que éstos emitan su voto de forma libre, pacífica, ágil y segura, sin que puedan ser coaccionados de forma alguna; </a:t>
            </a:r>
          </a:p>
          <a:p>
            <a:pPr marL="514350" indent="-514350" algn="just">
              <a:buFont typeface="+mj-lt"/>
              <a:buAutoNum type="alphaLcParenR"/>
            </a:pPr>
            <a:r>
              <a:rPr lang="es-MX" sz="1600" dirty="0"/>
              <a:t>El empleador no podrá tener intervención alguna durante el procedimiento de consulta;</a:t>
            </a:r>
          </a:p>
        </p:txBody>
      </p:sp>
      <p:sp>
        <p:nvSpPr>
          <p:cNvPr id="4" name="Marcador de contenido 3">
            <a:extLst>
              <a:ext uri="{FF2B5EF4-FFF2-40B4-BE49-F238E27FC236}">
                <a16:creationId xmlns:a16="http://schemas.microsoft.com/office/drawing/2014/main" id="{F9D407C6-BC10-7E40-AA98-34BBA6D09582}"/>
              </a:ext>
            </a:extLst>
          </p:cNvPr>
          <p:cNvSpPr>
            <a:spLocks noGrp="1"/>
          </p:cNvSpPr>
          <p:nvPr>
            <p:ph sz="half" idx="2"/>
          </p:nvPr>
        </p:nvSpPr>
        <p:spPr/>
        <p:txBody>
          <a:bodyPr>
            <a:noAutofit/>
          </a:bodyPr>
          <a:lstStyle/>
          <a:p>
            <a:pPr marL="514350" indent="-514350" algn="just">
              <a:buFont typeface="+mj-lt"/>
              <a:buAutoNum type="alphaLcParenR" startAt="5"/>
            </a:pPr>
            <a:r>
              <a:rPr lang="es-MX" sz="1600" dirty="0"/>
              <a:t>El resultado de la votación será publicado por la directiva sindical en lugares visibles y de fácil acceso del centro de trabajo y en el local sindical;</a:t>
            </a:r>
          </a:p>
          <a:p>
            <a:pPr marL="514350" indent="-514350" algn="just">
              <a:buFont typeface="+mj-lt"/>
              <a:buAutoNum type="alphaLcParenR" startAt="5"/>
            </a:pPr>
            <a:r>
              <a:rPr lang="es-MX" sz="1600" dirty="0"/>
              <a:t>El sindicato dará aviso del resultado de la votación al CFCRL dentro de los 3 días hábiles siguientes a la fecha en que se realice la consulta;</a:t>
            </a:r>
          </a:p>
          <a:p>
            <a:pPr marL="514350" indent="-514350" algn="just">
              <a:buFont typeface="+mj-lt"/>
              <a:buAutoNum type="alphaLcParenR" startAt="5"/>
            </a:pPr>
            <a:r>
              <a:rPr lang="es-MX" sz="1600" dirty="0"/>
              <a:t>Las actas de votación serán resguardadas durante 5 años; y</a:t>
            </a:r>
          </a:p>
          <a:p>
            <a:pPr marL="514350" indent="-514350" algn="just">
              <a:buFont typeface="+mj-lt"/>
              <a:buAutoNum type="alphaLcParenR" startAt="5"/>
            </a:pPr>
            <a:r>
              <a:rPr lang="es-MX" sz="1600" dirty="0"/>
              <a:t>El CFCRL podrá verificar que el procedimiento de consulta se realice conforme a los requisitos antes señalados.</a:t>
            </a:r>
          </a:p>
        </p:txBody>
      </p:sp>
    </p:spTree>
    <p:extLst>
      <p:ext uri="{BB962C8B-B14F-4D97-AF65-F5344CB8AC3E}">
        <p14:creationId xmlns:p14="http://schemas.microsoft.com/office/powerpoint/2010/main" val="1383520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E1C3F-443F-E34C-AFCB-1E81795F836E}"/>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En caso de SI contar con el apoyo mayoritario de los Trabajadores:</a:t>
            </a:r>
          </a:p>
        </p:txBody>
      </p:sp>
      <p:sp>
        <p:nvSpPr>
          <p:cNvPr id="3" name="Marcador de contenido 2">
            <a:extLst>
              <a:ext uri="{FF2B5EF4-FFF2-40B4-BE49-F238E27FC236}">
                <a16:creationId xmlns:a16="http://schemas.microsoft.com/office/drawing/2014/main" id="{69DB3753-7B63-814A-9E37-2939A6502D53}"/>
              </a:ext>
            </a:extLst>
          </p:cNvPr>
          <p:cNvSpPr>
            <a:spLocks noGrp="1"/>
          </p:cNvSpPr>
          <p:nvPr>
            <p:ph sz="half" idx="1"/>
          </p:nvPr>
        </p:nvSpPr>
        <p:spPr/>
        <p:txBody>
          <a:bodyPr>
            <a:normAutofit/>
          </a:bodyPr>
          <a:lstStyle/>
          <a:p>
            <a:pPr algn="just"/>
            <a:r>
              <a:rPr lang="es-MX" dirty="0"/>
              <a:t>El CONVENIO DE REVISIÓN deberá celebrarse ante:</a:t>
            </a:r>
          </a:p>
          <a:p>
            <a:pPr lvl="1"/>
            <a:r>
              <a:rPr lang="es-MX" dirty="0"/>
              <a:t>La Autoridad Registral;</a:t>
            </a:r>
          </a:p>
          <a:p>
            <a:pPr lvl="1"/>
            <a:r>
              <a:rPr lang="es-MX" dirty="0"/>
              <a:t>El Tribunal; o</a:t>
            </a:r>
          </a:p>
          <a:p>
            <a:pPr lvl="1"/>
            <a:r>
              <a:rPr lang="es-MX" dirty="0"/>
              <a:t>El Centro de Conciliación competente.</a:t>
            </a:r>
          </a:p>
          <a:p>
            <a:pPr algn="just"/>
            <a:r>
              <a:rPr lang="es-MX" dirty="0"/>
              <a:t>Una vez aprobado por la autoridad surtirá efectos legales</a:t>
            </a:r>
          </a:p>
        </p:txBody>
      </p:sp>
      <p:sp>
        <p:nvSpPr>
          <p:cNvPr id="4" name="Marcador de contenido 3">
            <a:extLst>
              <a:ext uri="{FF2B5EF4-FFF2-40B4-BE49-F238E27FC236}">
                <a16:creationId xmlns:a16="http://schemas.microsoft.com/office/drawing/2014/main" id="{ED1A955D-5116-3E4A-83BF-E064E3EB99F9}"/>
              </a:ext>
            </a:extLst>
          </p:cNvPr>
          <p:cNvSpPr>
            <a:spLocks noGrp="1"/>
          </p:cNvSpPr>
          <p:nvPr>
            <p:ph sz="half" idx="2"/>
          </p:nvPr>
        </p:nvSpPr>
        <p:spPr/>
        <p:txBody>
          <a:bodyPr>
            <a:normAutofit/>
          </a:bodyPr>
          <a:lstStyle/>
          <a:p>
            <a:pPr algn="just"/>
            <a:r>
              <a:rPr lang="es-MX" dirty="0"/>
              <a:t>Para los efectos de la actualización del expediente de registro del contrato colectivo y de su legal publicidad, el Centro de Conciliación competente o el Tribunal, bajo su más estricta responsabilidad y dentro del término de los 3 días siguientes, hará llegar copia autorizada del convenio a la Autoridad Registral.</a:t>
            </a:r>
          </a:p>
        </p:txBody>
      </p:sp>
    </p:spTree>
    <p:extLst>
      <p:ext uri="{BB962C8B-B14F-4D97-AF65-F5344CB8AC3E}">
        <p14:creationId xmlns:p14="http://schemas.microsoft.com/office/powerpoint/2010/main" val="439040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91FA2-8F78-3245-96EA-1A79E527D056}"/>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En caso de NO contar con el apoyo mayoritario de los trabajadores:</a:t>
            </a:r>
          </a:p>
        </p:txBody>
      </p:sp>
      <p:sp>
        <p:nvSpPr>
          <p:cNvPr id="4" name="Marcador de texto 3">
            <a:extLst>
              <a:ext uri="{FF2B5EF4-FFF2-40B4-BE49-F238E27FC236}">
                <a16:creationId xmlns:a16="http://schemas.microsoft.com/office/drawing/2014/main" id="{7250E953-EEAE-D742-BA71-D0315A0CB919}"/>
              </a:ext>
            </a:extLst>
          </p:cNvPr>
          <p:cNvSpPr>
            <a:spLocks noGrp="1"/>
          </p:cNvSpPr>
          <p:nvPr>
            <p:ph type="body" idx="1"/>
          </p:nvPr>
        </p:nvSpPr>
        <p:spPr>
          <a:xfrm>
            <a:off x="1154954" y="2331649"/>
            <a:ext cx="4825158" cy="576262"/>
          </a:xfrm>
        </p:spPr>
        <p:txBody>
          <a:bodyPr>
            <a:normAutofit fontScale="77500" lnSpcReduction="20000"/>
          </a:bodyPr>
          <a:lstStyle/>
          <a:p>
            <a:pPr algn="just"/>
            <a:r>
              <a:rPr lang="es-ES" sz="2000" b="1" dirty="0"/>
              <a:t>El Sindicato SI promovió un emplazamiento a Huelga por Revisión del CCT</a:t>
            </a:r>
            <a:endParaRPr lang="es-MX" sz="2000" b="1" dirty="0"/>
          </a:p>
        </p:txBody>
      </p:sp>
      <p:sp>
        <p:nvSpPr>
          <p:cNvPr id="3" name="Marcador de contenido 2">
            <a:extLst>
              <a:ext uri="{FF2B5EF4-FFF2-40B4-BE49-F238E27FC236}">
                <a16:creationId xmlns:a16="http://schemas.microsoft.com/office/drawing/2014/main" id="{7BDFEE08-AB80-9742-86B8-515D9721D9CA}"/>
              </a:ext>
            </a:extLst>
          </p:cNvPr>
          <p:cNvSpPr>
            <a:spLocks noGrp="1"/>
          </p:cNvSpPr>
          <p:nvPr>
            <p:ph sz="half" idx="2"/>
          </p:nvPr>
        </p:nvSpPr>
        <p:spPr>
          <a:xfrm>
            <a:off x="1154954" y="2944549"/>
            <a:ext cx="4825158" cy="2807476"/>
          </a:xfrm>
        </p:spPr>
        <p:txBody>
          <a:bodyPr>
            <a:noAutofit/>
          </a:bodyPr>
          <a:lstStyle/>
          <a:p>
            <a:pPr algn="just"/>
            <a:r>
              <a:rPr lang="es-MX" sz="1200" dirty="0"/>
              <a:t>El Sindicato podrá:</a:t>
            </a:r>
          </a:p>
          <a:p>
            <a:pPr marL="914400" lvl="1" indent="-457200" algn="just">
              <a:buFont typeface="+mj-lt"/>
              <a:buAutoNum type="arabicPeriod"/>
            </a:pPr>
            <a:r>
              <a:rPr lang="es-MX" sz="1200" dirty="0"/>
              <a:t>Ejercer su derecho a huelga, en caso de haber promovido el emplazamiento correspondiente, y</a:t>
            </a:r>
          </a:p>
          <a:p>
            <a:pPr marL="914400" lvl="1" indent="-457200" algn="just">
              <a:buFont typeface="+mj-lt"/>
              <a:buAutoNum type="arabicPeriod"/>
            </a:pPr>
            <a:r>
              <a:rPr lang="es-MX" sz="1200" dirty="0"/>
              <a:t>Prorrogar o ampliar el periodo de prehuelga con el objeto de continuar con la negociación y someter el acuerdo a nueva consulta.</a:t>
            </a:r>
          </a:p>
          <a:p>
            <a:pPr lvl="2" algn="just"/>
            <a:r>
              <a:rPr lang="es-MX" sz="1200" dirty="0"/>
              <a:t>Se podrá prorrogar el periodo de prehuelga hasta por </a:t>
            </a:r>
            <a:r>
              <a:rPr lang="es-MX" sz="1200" b="1" dirty="0"/>
              <a:t>15 días</a:t>
            </a:r>
            <a:r>
              <a:rPr lang="es-MX" sz="1200" dirty="0"/>
              <a:t>.</a:t>
            </a:r>
          </a:p>
          <a:p>
            <a:pPr lvl="2" algn="just"/>
            <a:r>
              <a:rPr lang="es-MX" sz="1200" dirty="0"/>
              <a:t>cuando las circunstancias así lo amerite por un máximo de</a:t>
            </a:r>
            <a:r>
              <a:rPr lang="es-MX" sz="1200" b="1" dirty="0"/>
              <a:t> 30 días.</a:t>
            </a:r>
          </a:p>
          <a:p>
            <a:pPr lvl="2" algn="just"/>
            <a:r>
              <a:rPr lang="es-MX" sz="1200" dirty="0"/>
              <a:t>Las partes de común acuerdo podrán prorrogar o ampliar el período de prehuelga con objeto de llegar a un acuerdo conciliatorio; no obstante, </a:t>
            </a:r>
            <a:r>
              <a:rPr lang="es-MX" sz="1200" u="sng" dirty="0"/>
              <a:t>la prórroga no podrá tener una duración que afecte derechos de terceros.</a:t>
            </a:r>
          </a:p>
        </p:txBody>
      </p:sp>
      <p:sp>
        <p:nvSpPr>
          <p:cNvPr id="5" name="Marcador de texto 4">
            <a:extLst>
              <a:ext uri="{FF2B5EF4-FFF2-40B4-BE49-F238E27FC236}">
                <a16:creationId xmlns:a16="http://schemas.microsoft.com/office/drawing/2014/main" id="{480069A3-66A1-554B-82C4-9B5F61773A1A}"/>
              </a:ext>
            </a:extLst>
          </p:cNvPr>
          <p:cNvSpPr>
            <a:spLocks noGrp="1"/>
          </p:cNvSpPr>
          <p:nvPr>
            <p:ph type="body" sz="quarter" idx="3"/>
          </p:nvPr>
        </p:nvSpPr>
        <p:spPr>
          <a:xfrm>
            <a:off x="6208711" y="2335724"/>
            <a:ext cx="4825160" cy="608825"/>
          </a:xfrm>
        </p:spPr>
        <p:txBody>
          <a:bodyPr>
            <a:normAutofit fontScale="77500" lnSpcReduction="20000"/>
          </a:bodyPr>
          <a:lstStyle/>
          <a:p>
            <a:pPr algn="just"/>
            <a:r>
              <a:rPr lang="es-ES" sz="2000" b="1" dirty="0"/>
              <a:t>El Sindicato NO promovió un emplazamiento a Huelga por Revisión del CCT</a:t>
            </a:r>
            <a:endParaRPr lang="es-MX" sz="2000" b="1" dirty="0"/>
          </a:p>
        </p:txBody>
      </p:sp>
      <p:sp>
        <p:nvSpPr>
          <p:cNvPr id="6" name="Marcador de contenido 5">
            <a:extLst>
              <a:ext uri="{FF2B5EF4-FFF2-40B4-BE49-F238E27FC236}">
                <a16:creationId xmlns:a16="http://schemas.microsoft.com/office/drawing/2014/main" id="{E6A4ECE9-39F9-0246-95D7-A4005AFE2AA4}"/>
              </a:ext>
            </a:extLst>
          </p:cNvPr>
          <p:cNvSpPr>
            <a:spLocks noGrp="1"/>
          </p:cNvSpPr>
          <p:nvPr>
            <p:ph sz="quarter" idx="4"/>
          </p:nvPr>
        </p:nvSpPr>
        <p:spPr/>
        <p:txBody>
          <a:bodyPr>
            <a:noAutofit/>
          </a:bodyPr>
          <a:lstStyle/>
          <a:p>
            <a:pPr algn="just"/>
            <a:r>
              <a:rPr lang="es-ES" sz="2000" dirty="0"/>
              <a:t>Tendrá que valorar cuáles fueron los motivos y circunstancias por las que NO fue aprobado su contenido, </a:t>
            </a:r>
            <a:r>
              <a:rPr lang="es-ES" sz="2000" u="sng" dirty="0"/>
              <a:t>socializarlo</a:t>
            </a:r>
            <a:r>
              <a:rPr lang="es-ES" sz="2000" dirty="0"/>
              <a:t> en </a:t>
            </a:r>
            <a:r>
              <a:rPr lang="es-ES" sz="2000" u="sng" dirty="0"/>
              <a:t>asambleas</a:t>
            </a:r>
            <a:r>
              <a:rPr lang="es-ES" sz="2000" dirty="0"/>
              <a:t> sindicales y </a:t>
            </a:r>
            <a:r>
              <a:rPr lang="es-ES" sz="2000" u="sng" dirty="0"/>
              <a:t>propaganda</a:t>
            </a:r>
            <a:r>
              <a:rPr lang="es-ES" sz="2000" dirty="0"/>
              <a:t> </a:t>
            </a:r>
            <a:r>
              <a:rPr lang="es-ES" sz="2000" u="sng" dirty="0"/>
              <a:t>obrera</a:t>
            </a:r>
            <a:r>
              <a:rPr lang="es-ES" sz="2000" dirty="0"/>
              <a:t> y así</a:t>
            </a:r>
            <a:r>
              <a:rPr lang="es-ES" sz="2000" b="1" dirty="0"/>
              <a:t> iniciar nuevamente el procedimiento </a:t>
            </a:r>
            <a:r>
              <a:rPr lang="es-ES" sz="2000" dirty="0"/>
              <a:t>de consulta a los trabajadores.</a:t>
            </a:r>
            <a:endParaRPr lang="es-MX" sz="2000" dirty="0"/>
          </a:p>
          <a:p>
            <a:endParaRPr lang="es-MX" sz="2000" dirty="0"/>
          </a:p>
        </p:txBody>
      </p:sp>
    </p:spTree>
    <p:extLst>
      <p:ext uri="{BB962C8B-B14F-4D97-AF65-F5344CB8AC3E}">
        <p14:creationId xmlns:p14="http://schemas.microsoft.com/office/powerpoint/2010/main" val="42325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595B03-14ED-8E4B-9058-37E9522E4889}"/>
              </a:ext>
            </a:extLst>
          </p:cNvPr>
          <p:cNvSpPr>
            <a:spLocks noGrp="1"/>
          </p:cNvSpPr>
          <p:nvPr>
            <p:ph type="title"/>
          </p:nvPr>
        </p:nvSpPr>
        <p:spPr/>
        <p:txBody>
          <a:bodyPr/>
          <a:lstStyle/>
          <a:p>
            <a:pPr algn="ctr"/>
            <a:r>
              <a:rPr lang="es-MX" b="1" dirty="0">
                <a:ln>
                  <a:solidFill>
                    <a:schemeClr val="tx1"/>
                  </a:solidFill>
                </a:ln>
                <a:solidFill>
                  <a:srgbClr val="FFC000"/>
                </a:solidFill>
              </a:rPr>
              <a:t>TEMAS </a:t>
            </a:r>
          </a:p>
        </p:txBody>
      </p:sp>
      <p:sp>
        <p:nvSpPr>
          <p:cNvPr id="3" name="Marcador de contenido 2">
            <a:extLst>
              <a:ext uri="{FF2B5EF4-FFF2-40B4-BE49-F238E27FC236}">
                <a16:creationId xmlns:a16="http://schemas.microsoft.com/office/drawing/2014/main" id="{C16E97C3-BB70-544E-912A-7FE45AF43C8D}"/>
              </a:ext>
            </a:extLst>
          </p:cNvPr>
          <p:cNvSpPr>
            <a:spLocks noGrp="1"/>
          </p:cNvSpPr>
          <p:nvPr>
            <p:ph sz="half" idx="1"/>
          </p:nvPr>
        </p:nvSpPr>
        <p:spPr/>
        <p:txBody>
          <a:bodyPr/>
          <a:lstStyle/>
          <a:p>
            <a:pPr marL="0" indent="0" algn="ctr">
              <a:buNone/>
            </a:pPr>
            <a:r>
              <a:rPr lang="es-MX" b="1" dirty="0"/>
              <a:t>LEGITIMACIÓN DE LOS CONTRATOS COLECTIVOS DE TRABAJO</a:t>
            </a:r>
          </a:p>
          <a:p>
            <a:pPr lvl="1"/>
            <a:r>
              <a:rPr lang="es-MX" dirty="0"/>
              <a:t>Protocolo para la Legitimación de los Contratos Colectivos de la STPS</a:t>
            </a:r>
          </a:p>
          <a:p>
            <a:endParaRPr lang="es-MX" dirty="0"/>
          </a:p>
        </p:txBody>
      </p:sp>
      <p:sp>
        <p:nvSpPr>
          <p:cNvPr id="4" name="Marcador de contenido 3">
            <a:extLst>
              <a:ext uri="{FF2B5EF4-FFF2-40B4-BE49-F238E27FC236}">
                <a16:creationId xmlns:a16="http://schemas.microsoft.com/office/drawing/2014/main" id="{C6B121E4-ED35-9345-A513-931CF4E89268}"/>
              </a:ext>
            </a:extLst>
          </p:cNvPr>
          <p:cNvSpPr>
            <a:spLocks noGrp="1"/>
          </p:cNvSpPr>
          <p:nvPr>
            <p:ph sz="half" idx="2"/>
          </p:nvPr>
        </p:nvSpPr>
        <p:spPr/>
        <p:txBody>
          <a:bodyPr/>
          <a:lstStyle/>
          <a:p>
            <a:pPr marL="0" indent="0" algn="ctr">
              <a:buNone/>
            </a:pPr>
            <a:r>
              <a:rPr lang="es-MX" b="1" dirty="0"/>
              <a:t>LA NUEVA CONTRATACIÓN COLECTIVA DE TRABAJO</a:t>
            </a:r>
          </a:p>
          <a:p>
            <a:pPr lvl="1"/>
            <a:r>
              <a:rPr lang="es-MX" dirty="0"/>
              <a:t>Celebración de un CCT inicial</a:t>
            </a:r>
          </a:p>
          <a:p>
            <a:pPr lvl="2"/>
            <a:r>
              <a:rPr lang="es-MX" dirty="0"/>
              <a:t>Procedimiento de consulta a los trabajadores</a:t>
            </a:r>
          </a:p>
          <a:p>
            <a:pPr lvl="1"/>
            <a:r>
              <a:rPr lang="es-MX" dirty="0"/>
              <a:t>Convenio de Revisión del CCT</a:t>
            </a:r>
          </a:p>
          <a:p>
            <a:pPr lvl="2"/>
            <a:r>
              <a:rPr lang="es-MX" dirty="0"/>
              <a:t>Procedimiento de Consulta a los trabajadores</a:t>
            </a:r>
          </a:p>
          <a:p>
            <a:pPr lvl="1"/>
            <a:endParaRPr lang="es-MX" dirty="0"/>
          </a:p>
        </p:txBody>
      </p:sp>
    </p:spTree>
    <p:extLst>
      <p:ext uri="{BB962C8B-B14F-4D97-AF65-F5344CB8AC3E}">
        <p14:creationId xmlns:p14="http://schemas.microsoft.com/office/powerpoint/2010/main" val="112194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75E4618C-C226-3A49-8EA1-1C30E426922C}"/>
              </a:ext>
            </a:extLst>
          </p:cNvPr>
          <p:cNvSpPr>
            <a:spLocks noGrp="1"/>
          </p:cNvSpPr>
          <p:nvPr>
            <p:ph type="title"/>
          </p:nvPr>
        </p:nvSpPr>
        <p:spPr>
          <a:xfrm>
            <a:off x="2443164" y="944519"/>
            <a:ext cx="7543800" cy="4627606"/>
          </a:xfrm>
        </p:spPr>
        <p:txBody>
          <a:bodyPr>
            <a:noAutofit/>
          </a:bodyPr>
          <a:lstStyle/>
          <a:p>
            <a:pPr algn="ctr"/>
            <a:r>
              <a:rPr lang="es-MX" sz="6000" b="1" dirty="0">
                <a:ln w="22225">
                  <a:solidFill>
                    <a:schemeClr val="tx1"/>
                  </a:solidFill>
                  <a:prstDash val="solid"/>
                </a:ln>
                <a:solidFill>
                  <a:srgbClr val="FFC000"/>
                </a:solidFill>
              </a:rPr>
              <a:t>LEGITIMACIÓN       DE LOS CONTRATOS COLECTIVOS DE TRABAJO</a:t>
            </a:r>
          </a:p>
        </p:txBody>
      </p:sp>
    </p:spTree>
    <p:extLst>
      <p:ext uri="{BB962C8B-B14F-4D97-AF65-F5344CB8AC3E}">
        <p14:creationId xmlns:p14="http://schemas.microsoft.com/office/powerpoint/2010/main" val="268787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E35E118-8884-5740-8169-91B93805D552}"/>
              </a:ext>
            </a:extLst>
          </p:cNvPr>
          <p:cNvSpPr>
            <a:spLocks noGrp="1"/>
          </p:cNvSpPr>
          <p:nvPr>
            <p:ph type="title"/>
          </p:nvPr>
        </p:nvSpPr>
        <p:spPr/>
        <p:txBody>
          <a:bodyPr>
            <a:normAutofit fontScale="90000"/>
          </a:bodyPr>
          <a:lstStyle/>
          <a:p>
            <a:pPr algn="ctr"/>
            <a:r>
              <a:rPr lang="es-MX" b="1" dirty="0">
                <a:ln>
                  <a:solidFill>
                    <a:schemeClr val="tx1"/>
                  </a:solidFill>
                </a:ln>
                <a:solidFill>
                  <a:srgbClr val="FFC000"/>
                </a:solidFill>
              </a:rPr>
              <a:t>Con fundamento en el artículo Décimo Primero Transitorio de la reforma a la LFT 2019</a:t>
            </a:r>
          </a:p>
        </p:txBody>
      </p:sp>
      <p:sp>
        <p:nvSpPr>
          <p:cNvPr id="7" name="Marcador de contenido 6">
            <a:extLst>
              <a:ext uri="{FF2B5EF4-FFF2-40B4-BE49-F238E27FC236}">
                <a16:creationId xmlns:a16="http://schemas.microsoft.com/office/drawing/2014/main" id="{2E55E02D-9BF7-1F49-8EB1-364E94E048C8}"/>
              </a:ext>
            </a:extLst>
          </p:cNvPr>
          <p:cNvSpPr>
            <a:spLocks noGrp="1"/>
          </p:cNvSpPr>
          <p:nvPr>
            <p:ph idx="1"/>
          </p:nvPr>
        </p:nvSpPr>
        <p:spPr/>
        <p:txBody>
          <a:bodyPr/>
          <a:lstStyle/>
          <a:p>
            <a:r>
              <a:rPr lang="es-MX" b="1" dirty="0"/>
              <a:t>TODOS </a:t>
            </a:r>
            <a:r>
              <a:rPr lang="es-MX" dirty="0"/>
              <a:t>los Contratos Colectivos de Trabajo deberán legitimarse a mas tardar el </a:t>
            </a:r>
            <a:r>
              <a:rPr lang="es-MX" b="1" dirty="0"/>
              <a:t>1º de mayo de 2023.</a:t>
            </a:r>
          </a:p>
          <a:p>
            <a:r>
              <a:rPr lang="es-MX" b="1" dirty="0"/>
              <a:t>LEGIMITACIÓN = </a:t>
            </a:r>
            <a:r>
              <a:rPr lang="es-MX" dirty="0"/>
              <a:t>El contenido de los </a:t>
            </a:r>
            <a:r>
              <a:rPr lang="es-MX" u="sng" dirty="0"/>
              <a:t>Contratos Colectivos</a:t>
            </a:r>
            <a:r>
              <a:rPr lang="es-MX" dirty="0"/>
              <a:t> existentes deberán hacerse del conocimiento de los trabajadores (a través de un ejemplar impreso que el patrón entregará) y deberá de contar con el </a:t>
            </a:r>
            <a:r>
              <a:rPr lang="es-MX" u="sng" dirty="0"/>
              <a:t>respaldo de la mayoría</a:t>
            </a:r>
            <a:r>
              <a:rPr lang="es-MX" dirty="0"/>
              <a:t> de los trabajadores a través del </a:t>
            </a:r>
            <a:r>
              <a:rPr lang="es-MX" u="sng" dirty="0"/>
              <a:t>Voto</a:t>
            </a:r>
            <a:r>
              <a:rPr lang="es-MX" dirty="0"/>
              <a:t>.</a:t>
            </a:r>
          </a:p>
          <a:p>
            <a:r>
              <a:rPr lang="es-MX" b="1" dirty="0"/>
              <a:t>VOTO: </a:t>
            </a:r>
            <a:r>
              <a:rPr lang="es-MX" u="sng" dirty="0"/>
              <a:t>personal, libre, directo y secreto.</a:t>
            </a:r>
            <a:endParaRPr lang="es-MX" b="1" dirty="0"/>
          </a:p>
        </p:txBody>
      </p:sp>
    </p:spTree>
    <p:extLst>
      <p:ext uri="{BB962C8B-B14F-4D97-AF65-F5344CB8AC3E}">
        <p14:creationId xmlns:p14="http://schemas.microsoft.com/office/powerpoint/2010/main" val="1142161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184171-0D17-AC44-8B40-49642EF6F26D}"/>
              </a:ext>
            </a:extLst>
          </p:cNvPr>
          <p:cNvSpPr>
            <a:spLocks noGrp="1"/>
          </p:cNvSpPr>
          <p:nvPr>
            <p:ph type="title"/>
          </p:nvPr>
        </p:nvSpPr>
        <p:spPr/>
        <p:txBody>
          <a:bodyPr/>
          <a:lstStyle/>
          <a:p>
            <a:r>
              <a:rPr lang="es-MX" b="1" dirty="0">
                <a:ln>
                  <a:solidFill>
                    <a:schemeClr val="tx1"/>
                  </a:solidFill>
                </a:ln>
                <a:solidFill>
                  <a:srgbClr val="FFC000"/>
                </a:solidFill>
              </a:rPr>
              <a:t>Vías para la legitimación de los CCT</a:t>
            </a:r>
          </a:p>
        </p:txBody>
      </p:sp>
      <p:sp>
        <p:nvSpPr>
          <p:cNvPr id="3" name="Marcador de contenido 2">
            <a:extLst>
              <a:ext uri="{FF2B5EF4-FFF2-40B4-BE49-F238E27FC236}">
                <a16:creationId xmlns:a16="http://schemas.microsoft.com/office/drawing/2014/main" id="{6CF197D7-EC4C-5849-8F83-970256827B14}"/>
              </a:ext>
            </a:extLst>
          </p:cNvPr>
          <p:cNvSpPr>
            <a:spLocks noGrp="1"/>
          </p:cNvSpPr>
          <p:nvPr>
            <p:ph sz="half" idx="1"/>
          </p:nvPr>
        </p:nvSpPr>
        <p:spPr/>
        <p:txBody>
          <a:bodyPr>
            <a:normAutofit/>
          </a:bodyPr>
          <a:lstStyle/>
          <a:p>
            <a:pPr marL="0" indent="0">
              <a:buNone/>
            </a:pPr>
            <a:r>
              <a:rPr lang="es-MX" dirty="0"/>
              <a:t>PROTOCOLO PARA LA LEGITIMACIÓN DE LOS CONTRATOS COLECTIVOS DE TRABAJO EXISTENTES de la STPS Federal.</a:t>
            </a:r>
          </a:p>
          <a:p>
            <a:pPr lvl="1"/>
            <a:r>
              <a:rPr lang="es-MX" dirty="0"/>
              <a:t>Publicado en el DOF el 31/07/19. </a:t>
            </a:r>
          </a:p>
        </p:txBody>
      </p:sp>
      <p:sp>
        <p:nvSpPr>
          <p:cNvPr id="4" name="Marcador de contenido 3">
            <a:extLst>
              <a:ext uri="{FF2B5EF4-FFF2-40B4-BE49-F238E27FC236}">
                <a16:creationId xmlns:a16="http://schemas.microsoft.com/office/drawing/2014/main" id="{2B1D7575-2CD5-334A-AAB5-ECDD2F62326B}"/>
              </a:ext>
            </a:extLst>
          </p:cNvPr>
          <p:cNvSpPr>
            <a:spLocks noGrp="1"/>
          </p:cNvSpPr>
          <p:nvPr>
            <p:ph sz="half" idx="2"/>
          </p:nvPr>
        </p:nvSpPr>
        <p:spPr/>
        <p:txBody>
          <a:bodyPr>
            <a:normAutofit/>
          </a:bodyPr>
          <a:lstStyle/>
          <a:p>
            <a:pPr marL="0" indent="0">
              <a:buNone/>
            </a:pPr>
            <a:r>
              <a:rPr lang="es-MX" dirty="0"/>
              <a:t>CENTRO FEDERAL DE CONCILIACIÓN Y REGISTRO LABORAL “EL CENTRO” (CFCRL)</a:t>
            </a:r>
          </a:p>
          <a:p>
            <a:pPr lvl="1"/>
            <a:r>
              <a:rPr lang="es-MX" dirty="0"/>
              <a:t>Aún sin normatividad vigente respecto a la legitimación de los CCT.</a:t>
            </a:r>
          </a:p>
          <a:p>
            <a:pPr lvl="1"/>
            <a:r>
              <a:rPr lang="es-MX" dirty="0"/>
              <a:t>Es probable que existan lineamientos a partir del 1º de mayo de 2021.</a:t>
            </a:r>
          </a:p>
        </p:txBody>
      </p:sp>
    </p:spTree>
    <p:extLst>
      <p:ext uri="{BB962C8B-B14F-4D97-AF65-F5344CB8AC3E}">
        <p14:creationId xmlns:p14="http://schemas.microsoft.com/office/powerpoint/2010/main" val="143049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B792C-2066-544A-91D3-FC50670823DD}"/>
              </a:ext>
            </a:extLst>
          </p:cNvPr>
          <p:cNvSpPr>
            <a:spLocks noGrp="1"/>
          </p:cNvSpPr>
          <p:nvPr>
            <p:ph type="title"/>
          </p:nvPr>
        </p:nvSpPr>
        <p:spPr/>
        <p:txBody>
          <a:bodyPr>
            <a:normAutofit fontScale="90000"/>
          </a:bodyPr>
          <a:lstStyle/>
          <a:p>
            <a:r>
              <a:rPr lang="es-MX" b="1" dirty="0">
                <a:ln>
                  <a:solidFill>
                    <a:schemeClr val="tx1"/>
                  </a:solidFill>
                </a:ln>
                <a:solidFill>
                  <a:srgbClr val="FFC000"/>
                </a:solidFill>
              </a:rPr>
              <a:t>PROTOCOLO PARA LA LEGITIMACIÓN DE LOS CCT EXISTENTES</a:t>
            </a:r>
          </a:p>
        </p:txBody>
      </p:sp>
      <p:sp>
        <p:nvSpPr>
          <p:cNvPr id="3" name="Marcador de texto 2">
            <a:extLst>
              <a:ext uri="{FF2B5EF4-FFF2-40B4-BE49-F238E27FC236}">
                <a16:creationId xmlns:a16="http://schemas.microsoft.com/office/drawing/2014/main" id="{5E74907F-A6C1-8D48-AB40-110040B6A10B}"/>
              </a:ext>
            </a:extLst>
          </p:cNvPr>
          <p:cNvSpPr>
            <a:spLocks noGrp="1"/>
          </p:cNvSpPr>
          <p:nvPr>
            <p:ph type="body" idx="1"/>
          </p:nvPr>
        </p:nvSpPr>
        <p:spPr/>
        <p:txBody>
          <a:bodyPr/>
          <a:lstStyle/>
          <a:p>
            <a:r>
              <a:rPr lang="es-MX" b="1" dirty="0"/>
              <a:t>Secretaría del Trabajo y Previsión Social Federal</a:t>
            </a:r>
          </a:p>
        </p:txBody>
      </p:sp>
    </p:spTree>
    <p:extLst>
      <p:ext uri="{BB962C8B-B14F-4D97-AF65-F5344CB8AC3E}">
        <p14:creationId xmlns:p14="http://schemas.microsoft.com/office/powerpoint/2010/main" val="133780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455F0-DE7A-8D43-B458-B649245B3E7D}"/>
              </a:ext>
            </a:extLst>
          </p:cNvPr>
          <p:cNvSpPr>
            <a:spLocks noGrp="1"/>
          </p:cNvSpPr>
          <p:nvPr>
            <p:ph type="title"/>
          </p:nvPr>
        </p:nvSpPr>
        <p:spPr>
          <a:xfrm>
            <a:off x="1197816" y="911311"/>
            <a:ext cx="8761413" cy="660315"/>
          </a:xfrm>
        </p:spPr>
        <p:txBody>
          <a:bodyPr/>
          <a:lstStyle/>
          <a:p>
            <a:pPr algn="ctr"/>
            <a:r>
              <a:rPr lang="es-MX" b="1" dirty="0">
                <a:ln>
                  <a:solidFill>
                    <a:schemeClr val="tx1"/>
                  </a:solidFill>
                </a:ln>
                <a:solidFill>
                  <a:srgbClr val="FFC000"/>
                </a:solidFill>
              </a:rPr>
              <a:t>PASO 1</a:t>
            </a:r>
          </a:p>
        </p:txBody>
      </p:sp>
      <p:sp>
        <p:nvSpPr>
          <p:cNvPr id="4" name="Marcador de texto 3">
            <a:extLst>
              <a:ext uri="{FF2B5EF4-FFF2-40B4-BE49-F238E27FC236}">
                <a16:creationId xmlns:a16="http://schemas.microsoft.com/office/drawing/2014/main" id="{E4085DD1-4600-A948-8726-90CD0D7F0923}"/>
              </a:ext>
            </a:extLst>
          </p:cNvPr>
          <p:cNvSpPr>
            <a:spLocks noGrp="1"/>
          </p:cNvSpPr>
          <p:nvPr>
            <p:ph sz="half" idx="1"/>
          </p:nvPr>
        </p:nvSpPr>
        <p:spPr>
          <a:xfrm>
            <a:off x="457200" y="2286000"/>
            <a:ext cx="6499654" cy="4086225"/>
          </a:xfrm>
        </p:spPr>
        <p:txBody>
          <a:bodyPr>
            <a:noAutofit/>
          </a:bodyPr>
          <a:lstStyle/>
          <a:p>
            <a:pPr marL="342900" indent="-342900" algn="just">
              <a:buFont typeface="+mj-lt"/>
              <a:buAutoNum type="arabicPeriod"/>
            </a:pPr>
            <a:r>
              <a:rPr lang="es-MX" sz="1100" dirty="0">
                <a:solidFill>
                  <a:schemeClr val="tx1"/>
                </a:solidFill>
              </a:rPr>
              <a:t>El sindicato dará </a:t>
            </a:r>
            <a:r>
              <a:rPr lang="es-MX" sz="1100" b="1" u="sng" dirty="0">
                <a:solidFill>
                  <a:schemeClr val="tx1"/>
                </a:solidFill>
              </a:rPr>
              <a:t>aviso</a:t>
            </a:r>
            <a:r>
              <a:rPr lang="es-MX" sz="1100" dirty="0">
                <a:solidFill>
                  <a:schemeClr val="tx1"/>
                </a:solidFill>
              </a:rPr>
              <a:t> a la STPS a través de la plataforma </a:t>
            </a:r>
            <a:r>
              <a:rPr lang="es-MX" sz="1100" dirty="0">
                <a:solidFill>
                  <a:schemeClr val="accent2"/>
                </a:solidFill>
                <a:hlinkClick r:id="rId2">
                  <a:extLst>
                    <a:ext uri="{A12FA001-AC4F-418D-AE19-62706E023703}">
                      <ahyp:hlinkClr xmlns:ahyp="http://schemas.microsoft.com/office/drawing/2018/hyperlinkcolor" val="tx"/>
                    </a:ext>
                  </a:extLst>
                </a:hlinkClick>
              </a:rPr>
              <a:t>https://legitimacioncontratoscolectivos.stps.gob.mx/</a:t>
            </a:r>
            <a:endParaRPr lang="es-MX" sz="1100" dirty="0">
              <a:solidFill>
                <a:schemeClr val="accent2"/>
              </a:solidFill>
            </a:endParaRPr>
          </a:p>
          <a:p>
            <a:pPr marL="342900" indent="-342900" algn="just">
              <a:buFont typeface="+mj-lt"/>
              <a:buAutoNum type="arabicPeriod"/>
            </a:pPr>
            <a:r>
              <a:rPr lang="es-MX" sz="1100" dirty="0">
                <a:solidFill>
                  <a:schemeClr val="tx1"/>
                </a:solidFill>
              </a:rPr>
              <a:t>Generar un Usuario y Contraseña.</a:t>
            </a:r>
          </a:p>
          <a:p>
            <a:pPr marL="342900" indent="-342900" algn="just">
              <a:buFont typeface="+mj-lt"/>
              <a:buAutoNum type="arabicPeriod"/>
            </a:pPr>
            <a:r>
              <a:rPr lang="es-MX" sz="1100" dirty="0"/>
              <a:t>Para registrar una consulta, deberá señalar la siguiente información:</a:t>
            </a:r>
          </a:p>
          <a:p>
            <a:pPr marL="800100" lvl="1" indent="-342900" algn="just">
              <a:buFont typeface="+mj-lt"/>
              <a:buAutoNum type="arabicPeriod"/>
            </a:pPr>
            <a:r>
              <a:rPr lang="es-MX" sz="900" b="1" dirty="0"/>
              <a:t>NOMBRE Y NÚMERO DE REGISTRO DEL SINDICATO;</a:t>
            </a:r>
          </a:p>
          <a:p>
            <a:pPr marL="800100" lvl="1" indent="-342900" algn="just">
              <a:buFont typeface="+mj-lt"/>
              <a:buAutoNum type="arabicPeriod"/>
            </a:pPr>
            <a:r>
              <a:rPr lang="es-MX" sz="800" b="1" dirty="0"/>
              <a:t>NOMBRE Y DATOS DE CONTACTO DEL SECRETARIO GENERAL O APODEROADO LEGAL DEL SINDICATO;</a:t>
            </a:r>
          </a:p>
          <a:p>
            <a:pPr marL="800100" lvl="1" indent="-342900" algn="just">
              <a:buFont typeface="+mj-lt"/>
              <a:buAutoNum type="arabicPeriod"/>
            </a:pPr>
            <a:r>
              <a:rPr lang="es-MX" sz="800" b="1" dirty="0"/>
              <a:t>TOMA DE NOTA DEL SINDICATO;</a:t>
            </a:r>
          </a:p>
          <a:p>
            <a:pPr marL="800100" lvl="1" indent="-342900" algn="just">
              <a:buFont typeface="+mj-lt"/>
              <a:buAutoNum type="arabicPeriod"/>
            </a:pPr>
            <a:r>
              <a:rPr lang="es-MX" sz="800" b="1" dirty="0"/>
              <a:t>IDENTIFICACIÓN OFICIAL DEL SECRETARIO GENERAL O APODERADO (CON SU PODER RESPECTIVO);</a:t>
            </a:r>
          </a:p>
          <a:p>
            <a:pPr marL="800100" lvl="1" indent="-342900" algn="just">
              <a:buFont typeface="+mj-lt"/>
              <a:buAutoNum type="arabicPeriod"/>
            </a:pPr>
            <a:r>
              <a:rPr lang="es-MX" sz="800" b="1" dirty="0"/>
              <a:t>NOMBRE, DENOMINACIÓN O RAZÓN SOCIAL DEL PATRÓN;</a:t>
            </a:r>
          </a:p>
          <a:p>
            <a:pPr marL="800100" lvl="1" indent="-342900" algn="just">
              <a:buFont typeface="+mj-lt"/>
              <a:buAutoNum type="arabicPeriod"/>
            </a:pPr>
            <a:r>
              <a:rPr lang="es-MX" sz="800" b="1" dirty="0"/>
              <a:t>REGISTRO FEDERAL DE CONTRIBUYENTES (RFC) DEL PATRÓN;</a:t>
            </a:r>
          </a:p>
          <a:p>
            <a:pPr marL="800100" lvl="1" indent="-342900" algn="just">
              <a:buFont typeface="+mj-lt"/>
              <a:buAutoNum type="arabicPeriod"/>
            </a:pPr>
            <a:r>
              <a:rPr lang="es-MX" sz="800" b="1" dirty="0"/>
              <a:t>DOMICILIO LEGAL DEL PATRÓN;</a:t>
            </a:r>
          </a:p>
          <a:p>
            <a:pPr marL="800100" lvl="1" indent="-342900" algn="just">
              <a:buFont typeface="+mj-lt"/>
              <a:buAutoNum type="arabicPeriod"/>
            </a:pPr>
            <a:r>
              <a:rPr lang="es-MX" sz="800" b="1" dirty="0"/>
              <a:t>DATOS DE CONTACTO DEL PATRÓN;</a:t>
            </a:r>
          </a:p>
          <a:p>
            <a:pPr marL="800100" lvl="1" indent="-342900" algn="just">
              <a:buFont typeface="+mj-lt"/>
              <a:buAutoNum type="arabicPeriod"/>
            </a:pPr>
            <a:r>
              <a:rPr lang="es-MX" sz="800" b="1" dirty="0"/>
              <a:t>RAMA ECONÓMICA O ACTIVIDAD PRINCIPAL DE LA EMPRESA;</a:t>
            </a:r>
          </a:p>
          <a:p>
            <a:pPr marL="800100" lvl="1" indent="-342900" algn="just">
              <a:buFont typeface="+mj-lt"/>
              <a:buAutoNum type="arabicPeriod"/>
            </a:pPr>
            <a:r>
              <a:rPr lang="es-MX" sz="800" b="1" dirty="0"/>
              <a:t>AUTORIDAD LABORAL Y NÚMERO DE EXPEDIENTE BAJO EL CUAL ESTÁ DEPOSITADO EL CONTRATO COLECTIVO;</a:t>
            </a:r>
          </a:p>
          <a:p>
            <a:pPr marL="800100" lvl="1" indent="-342900" algn="just">
              <a:buFont typeface="+mj-lt"/>
              <a:buAutoNum type="arabicPeriod"/>
            </a:pPr>
            <a:r>
              <a:rPr lang="es-MX" sz="800" b="1" dirty="0"/>
              <a:t>NÚMERO DE AFILIADOS CUBIERTOS POR EL CONTRATO COLECTIVO;</a:t>
            </a:r>
          </a:p>
          <a:p>
            <a:pPr marL="800100" lvl="1" indent="-342900" algn="just">
              <a:buFont typeface="+mj-lt"/>
              <a:buAutoNum type="arabicPeriod"/>
            </a:pPr>
            <a:r>
              <a:rPr lang="es-MX" sz="800" b="1" dirty="0"/>
              <a:t>PRESTACIONES PRINCIPALES DEL CONTRATO COLECTIVO, INCLUYENDO TABULADOR SALARIAL;</a:t>
            </a:r>
          </a:p>
          <a:p>
            <a:pPr marL="800100" lvl="1" indent="-342900" algn="just">
              <a:buFont typeface="+mj-lt"/>
              <a:buAutoNum type="arabicPeriod"/>
            </a:pPr>
            <a:r>
              <a:rPr lang="es-MX" sz="800" b="1" dirty="0"/>
              <a:t>LISTADO DE TRABAJADORES  CON DERECHO A VOTAR QUE INCLUYA NOMBRE Y CURP; Y</a:t>
            </a:r>
          </a:p>
          <a:p>
            <a:pPr marL="800100" lvl="1" indent="-342900" algn="just">
              <a:buFont typeface="+mj-lt"/>
              <a:buAutoNum type="arabicPeriod"/>
            </a:pPr>
            <a:r>
              <a:rPr lang="es-MX" sz="800" b="1" dirty="0"/>
              <a:t>LUGAR, FECHA Y HORARIO EN LOS QUE SE REALIZARÁ LA CONSULTA.</a:t>
            </a:r>
          </a:p>
        </p:txBody>
      </p:sp>
      <p:sp>
        <p:nvSpPr>
          <p:cNvPr id="5" name="Marcador de contenido 4">
            <a:extLst>
              <a:ext uri="{FF2B5EF4-FFF2-40B4-BE49-F238E27FC236}">
                <a16:creationId xmlns:a16="http://schemas.microsoft.com/office/drawing/2014/main" id="{A2CB5EBC-5E8B-9B4D-BD71-D5936F7E6C9B}"/>
              </a:ext>
            </a:extLst>
          </p:cNvPr>
          <p:cNvSpPr>
            <a:spLocks noGrp="1"/>
          </p:cNvSpPr>
          <p:nvPr>
            <p:ph sz="half" idx="2"/>
          </p:nvPr>
        </p:nvSpPr>
        <p:spPr>
          <a:xfrm>
            <a:off x="6956854" y="2286000"/>
            <a:ext cx="4806778" cy="2953265"/>
          </a:xfrm>
        </p:spPr>
        <p:txBody>
          <a:bodyPr>
            <a:noAutofit/>
          </a:bodyPr>
          <a:lstStyle/>
          <a:p>
            <a:pPr marL="514350" indent="-514350" algn="just">
              <a:buFont typeface="+mj-lt"/>
              <a:buAutoNum type="arabicPeriod" startAt="4"/>
            </a:pPr>
            <a:r>
              <a:rPr lang="es-MX" sz="1200" dirty="0">
                <a:solidFill>
                  <a:schemeClr val="tx1"/>
                </a:solidFill>
              </a:rPr>
              <a:t>La consulta deberá ser verificada por un fedatario público (notario o corredor público) o una autoridad laboral (inspector del trabajo). El sindicato elegirá la modalidad de su preferencia  y proporcionará  la siguiente  información:</a:t>
            </a:r>
          </a:p>
          <a:p>
            <a:pPr lvl="1" algn="just">
              <a:buFont typeface="Wingdings" pitchFamily="2" charset="2"/>
              <a:buChar char="Ø"/>
            </a:pPr>
            <a:r>
              <a:rPr lang="es-MX" sz="1200" dirty="0"/>
              <a:t>Si opta por un </a:t>
            </a:r>
            <a:r>
              <a:rPr lang="es-MX" sz="1200" b="1" dirty="0"/>
              <a:t>fedetario público</a:t>
            </a:r>
            <a:r>
              <a:rPr lang="es-MX" sz="1200" dirty="0"/>
              <a:t>, señalará el lugar, fecha y hora en que se realizará  la consulta, así como los datos del fedatario.</a:t>
            </a:r>
          </a:p>
          <a:p>
            <a:pPr lvl="1" algn="just">
              <a:buFont typeface="Wingdings" pitchFamily="2" charset="2"/>
              <a:buChar char="Ø"/>
            </a:pPr>
            <a:r>
              <a:rPr lang="es-MX" sz="1200" dirty="0"/>
              <a:t>Si opta por una </a:t>
            </a:r>
            <a:r>
              <a:rPr lang="es-MX" sz="1200" b="1" dirty="0"/>
              <a:t>autoridad laboral</a:t>
            </a:r>
            <a:r>
              <a:rPr lang="es-MX" sz="1200" dirty="0"/>
              <a:t>, señalará el lugar de la consulta  y agendará el día y la hora del evento, las cuales estarán sujetas a la disponibilidad de inspectores.</a:t>
            </a:r>
          </a:p>
          <a:p>
            <a:pPr lvl="1" algn="just">
              <a:buFont typeface="Wingdings" pitchFamily="2" charset="2"/>
              <a:buChar char="Ø"/>
            </a:pPr>
            <a:r>
              <a:rPr lang="es-MX" sz="1200" dirty="0"/>
              <a:t>El lugar que se designe para la votación deberá ser accesible a los trabajadores y reunir las condiciones necesarias para que emitan su voto de forma personal, libre, directa, secreta , pacífica, ágil y segura, sin que puedan ser coaccionados de forma alguna.</a:t>
            </a:r>
          </a:p>
          <a:p>
            <a:pPr marL="514350" indent="-514350" algn="just">
              <a:buFont typeface="+mj-lt"/>
              <a:buAutoNum type="arabicPeriod" startAt="5"/>
            </a:pPr>
            <a:r>
              <a:rPr lang="es-MX" sz="1200" dirty="0"/>
              <a:t>Cuando el evento quede registrado, se generará la </a:t>
            </a:r>
            <a:r>
              <a:rPr lang="es-MX" sz="1200" b="1" dirty="0"/>
              <a:t>CONVOCATORIA, BOLETAS y ACTA DE VOTACIÓN</a:t>
            </a:r>
            <a:r>
              <a:rPr lang="es-MX" sz="1200" dirty="0"/>
              <a:t> que deberán utilizarse para la consulta.</a:t>
            </a:r>
          </a:p>
        </p:txBody>
      </p:sp>
    </p:spTree>
    <p:extLst>
      <p:ext uri="{BB962C8B-B14F-4D97-AF65-F5344CB8AC3E}">
        <p14:creationId xmlns:p14="http://schemas.microsoft.com/office/powerpoint/2010/main" val="154325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DB5F2-6BB5-A348-BC42-CF4F0E5E7EFC}"/>
              </a:ext>
            </a:extLst>
          </p:cNvPr>
          <p:cNvSpPr>
            <a:spLocks noGrp="1"/>
          </p:cNvSpPr>
          <p:nvPr>
            <p:ph type="title"/>
          </p:nvPr>
        </p:nvSpPr>
        <p:spPr/>
        <p:txBody>
          <a:bodyPr/>
          <a:lstStyle/>
          <a:p>
            <a:pPr algn="ctr"/>
            <a:r>
              <a:rPr lang="es-MX" b="1" dirty="0">
                <a:ln>
                  <a:solidFill>
                    <a:schemeClr val="tx1"/>
                  </a:solidFill>
                </a:ln>
                <a:solidFill>
                  <a:srgbClr val="FFC000"/>
                </a:solidFill>
              </a:rPr>
              <a:t>PASO 2</a:t>
            </a:r>
          </a:p>
        </p:txBody>
      </p:sp>
      <p:sp>
        <p:nvSpPr>
          <p:cNvPr id="4" name="Marcador de contenido 3">
            <a:extLst>
              <a:ext uri="{FF2B5EF4-FFF2-40B4-BE49-F238E27FC236}">
                <a16:creationId xmlns:a16="http://schemas.microsoft.com/office/drawing/2014/main" id="{5E99F8E3-C847-154C-BE34-4FBD1B0C0FA5}"/>
              </a:ext>
            </a:extLst>
          </p:cNvPr>
          <p:cNvSpPr>
            <a:spLocks noGrp="1"/>
          </p:cNvSpPr>
          <p:nvPr>
            <p:ph sz="half" idx="1"/>
          </p:nvPr>
        </p:nvSpPr>
        <p:spPr/>
        <p:txBody>
          <a:bodyPr>
            <a:normAutofit fontScale="77500" lnSpcReduction="20000"/>
          </a:bodyPr>
          <a:lstStyle/>
          <a:p>
            <a:pPr marL="514350" indent="-514350" algn="just">
              <a:buFont typeface="+mj-lt"/>
              <a:buAutoNum type="arabicPeriod"/>
            </a:pPr>
            <a:r>
              <a:rPr lang="es-MX" dirty="0"/>
              <a:t>El sindicato emitirá la convocatoria por lo menos 10 días hábiles antes de la fecha de la consulta y deberá fijarse en un lugar visible.</a:t>
            </a:r>
          </a:p>
          <a:p>
            <a:pPr marL="514350" indent="-514350" algn="just">
              <a:buFont typeface="+mj-lt"/>
              <a:buAutoNum type="arabicPeriod"/>
            </a:pPr>
            <a:r>
              <a:rPr lang="es-MX" dirty="0"/>
              <a:t>La consulta deberá realizarse  en el día, lugar y horarios señalados en la convocatoria conforme a lo siguiente:</a:t>
            </a:r>
          </a:p>
          <a:p>
            <a:pPr marL="971550" lvl="1" indent="-514350" algn="just">
              <a:buFont typeface="+mj-lt"/>
              <a:buAutoNum type="alphaLcParenR"/>
            </a:pPr>
            <a:r>
              <a:rPr lang="es-MX" dirty="0"/>
              <a:t>El sindicato designará a una comisión responsable de organizar  y llevar a cabo la consulta.</a:t>
            </a:r>
          </a:p>
          <a:p>
            <a:pPr marL="971550" lvl="1" indent="-514350" algn="just">
              <a:buFont typeface="+mj-lt"/>
              <a:buAutoNum type="alphaLcParenR"/>
            </a:pPr>
            <a:r>
              <a:rPr lang="es-MX" dirty="0"/>
              <a:t>La comisión sindical designada deberá instalar, con suficiente  anticipación y en lugares visibles, las mamparas con marcadores, urnas transparentes y mesas de registro para la votación.</a:t>
            </a:r>
          </a:p>
          <a:p>
            <a:pPr marL="971550" lvl="1" indent="-514350" algn="just">
              <a:buFont typeface="+mj-lt"/>
              <a:buAutoNum type="alphaLcParenR"/>
            </a:pPr>
            <a:r>
              <a:rPr lang="es-MX" dirty="0"/>
              <a:t>Únicamente la comisión sindical, los trabajadores con derecho a voto y la persona que verificará o dará fe de la consulta podrán ingresar al lugar de la votación.</a:t>
            </a:r>
          </a:p>
          <a:p>
            <a:pPr marL="971550" lvl="1" indent="-514350" algn="just">
              <a:buFont typeface="+mj-lt"/>
              <a:buAutoNum type="alphaLcParenR"/>
            </a:pPr>
            <a:endParaRPr lang="es-MX" dirty="0"/>
          </a:p>
        </p:txBody>
      </p:sp>
      <p:sp>
        <p:nvSpPr>
          <p:cNvPr id="5" name="Marcador de contenido 4">
            <a:extLst>
              <a:ext uri="{FF2B5EF4-FFF2-40B4-BE49-F238E27FC236}">
                <a16:creationId xmlns:a16="http://schemas.microsoft.com/office/drawing/2014/main" id="{A64CEAC8-2BF6-454C-92F6-77E38D6A685F}"/>
              </a:ext>
            </a:extLst>
          </p:cNvPr>
          <p:cNvSpPr>
            <a:spLocks noGrp="1"/>
          </p:cNvSpPr>
          <p:nvPr>
            <p:ph sz="half" idx="2"/>
          </p:nvPr>
        </p:nvSpPr>
        <p:spPr/>
        <p:txBody>
          <a:bodyPr>
            <a:normAutofit fontScale="77500" lnSpcReduction="20000"/>
          </a:bodyPr>
          <a:lstStyle/>
          <a:p>
            <a:pPr marL="914400" lvl="1" indent="-457200" algn="just">
              <a:buFont typeface="+mj-lt"/>
              <a:buAutoNum type="alphaLcParenR" startAt="4"/>
            </a:pPr>
            <a:r>
              <a:rPr lang="es-MX" dirty="0"/>
              <a:t>Los trabajadores deberán presentarse en la mesa de registro con identificación oficialcon fotografía. El personal designado cotejará los datos del trabajador con el listado de votantes, lo registrará en el listado y le entregará una boleta para que emita su voto.</a:t>
            </a:r>
          </a:p>
          <a:p>
            <a:pPr marL="914400" lvl="1" indent="-457200" algn="just">
              <a:buFont typeface="+mj-lt"/>
              <a:buAutoNum type="alphaLcParenR" startAt="4"/>
            </a:pPr>
            <a:r>
              <a:rPr lang="es-MX" dirty="0"/>
              <a:t>Terminada la votación, la comisión sindical colocará las urnas a la mesa de conteo, abrirá sucesivamente cada urna y extraerá una a una cada boleta, anulando las que no estén cruzadas o que estén cruzadas doble, y poniendo las boletas por separado conforme al sentido del voto.</a:t>
            </a:r>
          </a:p>
          <a:p>
            <a:pPr marL="914400" lvl="1" indent="-457200" algn="just">
              <a:buFont typeface="+mj-lt"/>
              <a:buAutoNum type="alphaLcParenR" startAt="4"/>
            </a:pPr>
            <a:r>
              <a:rPr lang="es-MX" dirty="0"/>
              <a:t>Tras contabilizar las boletas , se dará a conocer el resultado de la votación y se asentarán en el acta de resultados. El acta deberá ser firmada y publicada en lugares visibles y de fácil acceso del centro de trabajo y del local sindical.</a:t>
            </a:r>
          </a:p>
        </p:txBody>
      </p:sp>
    </p:spTree>
    <p:extLst>
      <p:ext uri="{BB962C8B-B14F-4D97-AF65-F5344CB8AC3E}">
        <p14:creationId xmlns:p14="http://schemas.microsoft.com/office/powerpoint/2010/main" val="746857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{3CFC1134-4EC5-A048-95D7-1D0EBDBBBF69}tf10001076</Template>
  <TotalTime>799</TotalTime>
  <Words>2960</Words>
  <Application>Microsoft Macintosh PowerPoint</Application>
  <PresentationFormat>Panorámica</PresentationFormat>
  <Paragraphs>175</Paragraphs>
  <Slides>28</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Calibri</vt:lpstr>
      <vt:lpstr>Century Gothic</vt:lpstr>
      <vt:lpstr>Wingdings</vt:lpstr>
      <vt:lpstr>Wingdings 3</vt:lpstr>
      <vt:lpstr>Sala de reuniones Ion</vt:lpstr>
      <vt:lpstr>FEDERACIÓN DE TRABAJADORES DE JALISCO</vt:lpstr>
      <vt:lpstr>EL NUEVO MODELO LABORAL DE CONTRATACIÓN COLECTIVA BASES</vt:lpstr>
      <vt:lpstr>TEMAS </vt:lpstr>
      <vt:lpstr>LEGITIMACIÓN       DE LOS CONTRATOS COLECTIVOS DE TRABAJO</vt:lpstr>
      <vt:lpstr>Con fundamento en el artículo Décimo Primero Transitorio de la reforma a la LFT 2019</vt:lpstr>
      <vt:lpstr>Vías para la legitimación de los CCT</vt:lpstr>
      <vt:lpstr>PROTOCOLO PARA LA LEGITIMACIÓN DE LOS CCT EXISTENTES</vt:lpstr>
      <vt:lpstr>PASO 1</vt:lpstr>
      <vt:lpstr>PASO 2</vt:lpstr>
      <vt:lpstr>PASO 3</vt:lpstr>
      <vt:lpstr>LA NUEVA CONTRATACIÓN COLECTIVA DE TRABAJO</vt:lpstr>
      <vt:lpstr>CELEBRACIÓN DE UN CCT INICIAL</vt:lpstr>
      <vt:lpstr>Emplazamiento a Huelga por firma de CCT</vt:lpstr>
      <vt:lpstr>Una vez que el CFCRL reciba la solicitud de la constancia de representatividad del sindicato emplazante:</vt:lpstr>
      <vt:lpstr>Celebración, Firma y Registro del CCT           –posterior al emplazamiento a Huelga por firma o sin necesidad de emplazamiento-</vt:lpstr>
      <vt:lpstr>PROCEDIMIENTO DE CONSULTA A LOS TRABAJADORES</vt:lpstr>
      <vt:lpstr>AVISO DE CONSULTA</vt:lpstr>
      <vt:lpstr>PROCEDIMIENTO DE CONSULTA</vt:lpstr>
      <vt:lpstr>El CCT SI cuenta con el apoyo  mayoritario de los Trabajadores:</vt:lpstr>
      <vt:lpstr>El CCT  NO cuenta con el apoyo mayoritario de los trabajadores:</vt:lpstr>
      <vt:lpstr>CONVENIO DE REVISIÓN DEL CCT</vt:lpstr>
      <vt:lpstr>Convenio de Revisión del CCT</vt:lpstr>
      <vt:lpstr>CERTIFICADO DE REGISTRO DEL CCT</vt:lpstr>
      <vt:lpstr>PROCEDIMIENTO DE CONSULTA A LOS TRABAJADORES</vt:lpstr>
      <vt:lpstr>AVISO DE CONSULTA</vt:lpstr>
      <vt:lpstr>PROCEDIMIENTO DE CONSULTA</vt:lpstr>
      <vt:lpstr>En caso de SI contar con el apoyo mayoritario de los Trabajadores:</vt:lpstr>
      <vt:lpstr>En caso de NO contar con el apoyo mayoritario de los trabajadores: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FEDERACIÓN DE TRABAJADORES DE JALISCO</dc:title>
  <dc:creator>TEDIVEAC JALISCO</dc:creator>
  <cp:lastModifiedBy>TEDIVEAC JALISCO</cp:lastModifiedBy>
  <cp:revision>64</cp:revision>
  <dcterms:created xsi:type="dcterms:W3CDTF">2020-11-03T15:53:55Z</dcterms:created>
  <dcterms:modified xsi:type="dcterms:W3CDTF">2020-11-17T16:05:37Z</dcterms:modified>
</cp:coreProperties>
</file>